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129FA7-3315-4F3B-BF32-EBDF74F41AF7}">
  <a:tblStyle styleId="{1C129FA7-3315-4F3B-BF32-EBDF74F41AF7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143000" y="1122362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30237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30237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630237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23887" y="4589462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Svislý nadpis a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Nadpis a svislý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ázek s titulkem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5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pic" idx="2"/>
          </p:nvPr>
        </p:nvSpPr>
        <p:spPr>
          <a:xfrm>
            <a:off x="3887787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30237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sah s titulkem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5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87787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630237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0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 descr="hro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3387" y="0"/>
            <a:ext cx="9577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>
            <a:spLocks noGrp="1"/>
          </p:cNvSpPr>
          <p:nvPr>
            <p:ph type="ctrTitle"/>
          </p:nvPr>
        </p:nvSpPr>
        <p:spPr>
          <a:xfrm>
            <a:off x="900112" y="1268412"/>
            <a:ext cx="7559675" cy="15986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lang="en-US" sz="2400" b="1" i="0" u="none" strike="noStrike" cap="none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Paleolitické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osídlení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lang="en-US" sz="24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400" b="1" i="0" u="none" strike="noStrike" cap="none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na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dolním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toku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Bobravy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:</a:t>
            </a:r>
            <a:br>
              <a:rPr lang="en-US" sz="24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4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24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výsledky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výzkumu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letech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2011-2017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subTitle" idx="1"/>
          </p:nvPr>
        </p:nvSpPr>
        <p:spPr>
          <a:xfrm>
            <a:off x="1476375" y="3871912"/>
            <a:ext cx="511175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Petr Škrdla &amp; Tereza Rychtaříková, ArÚ AV ČR Brno </a:t>
            </a:r>
          </a:p>
          <a:p>
            <a:pPr marL="0" marR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Jaroslav Bartík, FF MU Brno</a:t>
            </a:r>
          </a:p>
          <a:p>
            <a:pPr marL="0" marR="0" lvl="0" indent="0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Jan Krása, PřF MU Brno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539750" y="5734050"/>
            <a:ext cx="5273674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Průzkumy a výzkumy byly podpořeny grantem GA AV ČR č. IAA800010801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107950" y="6524625"/>
            <a:ext cx="8777287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2017. Obrázky v prezentaci jsou chráněny autorským zákonem. Jakékoliv kopírování nebo další využití je možné pouze s písemným souhlasem autorů.</a:t>
            </a:r>
          </a:p>
        </p:txBody>
      </p:sp>
      <p:pic>
        <p:nvPicPr>
          <p:cNvPr id="98" name="Shape 98" descr="logo-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6250" y="0"/>
            <a:ext cx="1047749" cy="94456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7812086" y="908050"/>
            <a:ext cx="1589087" cy="5540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IAA#800010801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GAČR#</a:t>
            </a: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#15-19170S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http://www.iabrno.cz/EUP.htm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179386" y="115886"/>
            <a:ext cx="8558212" cy="4905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1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Studium teoretických aspektů povrchového průzkumu: </a:t>
            </a:r>
            <a:r>
              <a:rPr lang="en-US"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Podmínky průzkumů a výtěžnost povrchové lokality v čase</a:t>
            </a:r>
          </a:p>
        </p:txBody>
      </p:sp>
      <p:graphicFrame>
        <p:nvGraphicFramePr>
          <p:cNvPr id="173" name="Shape 173"/>
          <p:cNvGraphicFramePr/>
          <p:nvPr/>
        </p:nvGraphicFramePr>
        <p:xfrm>
          <a:off x="250825" y="8366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{1C129FA7-3315-4F3B-BF32-EBDF74F41AF7}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4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0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/>
                      </a:r>
                      <a:b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lang="en-US" sz="6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datum – date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podmínky průzkumu – survey conditions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směr průchodu – survey direction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délka trasy [m] – survey length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#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#/m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1/#/m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21.10.2010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ozim, výška ca 5 cm, dobře omyto, polojasno, větrno, ostré slunce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orby, náhodný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0,0260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38,51852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29.10.2010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ozim, výška ca 5 cm, dobře omyto, polojasno, větrno, ostré slunce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kolmo na orbu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66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0,0138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72,72727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11.01.2011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ozim, výška ca 10 cm, dobře omyto, zataženo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0,0183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54,54545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25.07.2011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slabě podmítnuto, již zarůstalo, ostré slunce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orby, náhodný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6500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207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0,0318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31,40097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22.09.2011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průzkum nebyl zaměřen na vyhledávání artefaktů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/>
                      </a:r>
                      <a:b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lang="en-US" sz="6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/>
                      </a:r>
                      <a:b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lang="en-US" sz="6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23.09.2011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slabě podmítnuto, již zarůstalo, ostré slunce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orby, místy kolmo na orbu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424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0,1211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8,25472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12.01.2012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ozim, dobře omyto, zataženo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7900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0,0184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54,48276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16.05.2012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ozim, výška ca 10 cm, dobře omyto, zataženo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0,0586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17,07317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21.11.2012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zaseto, výška ca 5 cm, omyto, zataženo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0,0375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26,66667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28.07.2011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průzkum nebyl zaměřen na vyhledávání artefaktů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/>
                      </a:r>
                      <a:b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lang="en-US" sz="6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/>
                      </a:r>
                      <a:b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lang="en-US" sz="6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/>
                      </a:r>
                      <a:b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lang="en-US" sz="6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01.03.2013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zaseto obilí, výška ca 5 cm, omyto, zataženo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101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0,0215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46,53465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07.10.2013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nezaseto, ale zbytky po sklizni, lehce podmítnuté, neomyto, jasno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0,0341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29,34783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13.11.2013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pooráno, neomyto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156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0,0422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23,71795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02.04.2014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zaseto obilí, výška ca 5 cm, neomyto, zataženo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6500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244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0,0375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26,63934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29.08.2014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slabě podmítnuto, špatně omyto, jasno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139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0,0267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37,41007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03.10.2014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zaseta řepka, výška ca 5 cm, výborně omyto, polojasno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5300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279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0,0526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18,99642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15.10.2015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zaseto do podmítnutého pole, ozim 0-7 cm, lehce omyté, zataženo, mlha, mrholení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 a současně kolmo na směr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5800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148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0,0255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39,18919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08.11.2015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ozim 0-7 cm, středně omyto, jasno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0,0175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57,14286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10.09.2016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podmítnuto, lehce opršeno, jasno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4800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58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0,0121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82,75862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09.12.2016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hluboká orba, nezaseto, jasno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 směru orby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6662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128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0,0192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52,04688</a:t>
                      </a:r>
                    </a:p>
                  </a:txBody>
                  <a:tcPr marL="0" marR="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174" name="Shape 174" descr="gra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450" y="1196975"/>
            <a:ext cx="6737349" cy="431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250825" y="188911"/>
            <a:ext cx="3673475" cy="431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Revidované lokality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107950" y="765175"/>
            <a:ext cx="3887786" cy="1163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1" i="0" u="none">
                <a:solidFill>
                  <a:schemeClr val="dk1"/>
                </a:solidFill>
              </a:rPr>
              <a:t>Ořechov IV a okolí</a:t>
            </a:r>
          </a:p>
          <a:p>
            <a:pPr marL="180975" marR="0" lvl="0" indent="-180975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1" i="0" u="none">
                <a:solidFill>
                  <a:schemeClr val="dk1"/>
                </a:solidFill>
              </a:rPr>
              <a:t>Ořechov I, VI a VII</a:t>
            </a:r>
          </a:p>
          <a:p>
            <a:pPr marL="180975" marR="0" lvl="0" indent="-180975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1" i="0" u="none">
                <a:solidFill>
                  <a:schemeClr val="dk1"/>
                </a:solidFill>
              </a:rPr>
              <a:t>Modřice-Moravany-Želešice: Kozí horka</a:t>
            </a:r>
          </a:p>
          <a:p>
            <a:pPr marL="180975" marR="0" lvl="0" indent="-180975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1" i="0" u="none">
                <a:solidFill>
                  <a:schemeClr val="dk1"/>
                </a:solidFill>
              </a:rPr>
              <a:t>Ořechov-Silůvky-Mělčany: Jalovčiny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250825" y="188911"/>
            <a:ext cx="8424862" cy="431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Ořechov IV a satelitní stanice</a:t>
            </a: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6" y="908050"/>
            <a:ext cx="9166224" cy="593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0" y="1136650"/>
            <a:ext cx="9144000" cy="572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9087" y="2852736"/>
            <a:ext cx="7615236" cy="65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9050" y="2541586"/>
            <a:ext cx="6751637" cy="4489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 descr="or4_pohl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16012" y="-315912"/>
            <a:ext cx="11429999" cy="761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447675" y="-36511"/>
            <a:ext cx="8580436" cy="5032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Ořechov IV a artefakty v intaktních sedimentech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112" y="1412875"/>
            <a:ext cx="8004175" cy="530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 descr="or4_pohl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16012" y="-315912"/>
            <a:ext cx="11429999" cy="7610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107950" y="160336"/>
            <a:ext cx="9285286" cy="5032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 Black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Ořechov IV – sondáže 2011</a:t>
            </a: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20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2016 (východní část lokality)</a:t>
            </a:r>
          </a:p>
        </p:txBody>
      </p:sp>
      <p:pic>
        <p:nvPicPr>
          <p:cNvPr id="203" name="Shape 203" descr="or4_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68312" y="765175"/>
            <a:ext cx="6119811" cy="406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 descr="or4_prof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0200" y="765175"/>
            <a:ext cx="5400675" cy="359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 descr="Orechov_Obr_09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1537" y="3271836"/>
            <a:ext cx="7199312" cy="37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 descr="http://www.iabrno.cz/EUP/or4_2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76486" y="3502025"/>
            <a:ext cx="7619999" cy="33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3132136" y="2852736"/>
            <a:ext cx="2811461" cy="10699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lang="en-US" sz="1800" b="0" i="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41 790 ± 780 cal BP</a:t>
            </a:r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lang="en-US" sz="1800" b="0" i="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42 670 ± 640 cal BP</a:t>
            </a:r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lang="en-US" sz="1800" b="0" i="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44 540 ± 1080 cal BP</a:t>
            </a:r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lang="en-US" sz="1800" b="0" i="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44 900 ±  870 cal BP</a:t>
            </a: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4113212"/>
            <a:ext cx="9144000" cy="2805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636" y="-41275"/>
            <a:ext cx="10544174" cy="70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74687"/>
            <a:ext cx="8243886" cy="618331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107950" y="188911"/>
            <a:ext cx="8229600" cy="4905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 Black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Ořechov IV – sondáže 2016–2017 (severní část lokality)</a:t>
            </a:r>
          </a:p>
        </p:txBody>
      </p:sp>
      <p:pic>
        <p:nvPicPr>
          <p:cNvPr id="216" name="Shape 216" descr="všechn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0636" y="804862"/>
            <a:ext cx="8856662" cy="617061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5835650" y="5876925"/>
            <a:ext cx="3017837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 Black"/>
              <a:buNone/>
            </a:pPr>
            <a:r>
              <a:rPr lang="en-US" sz="18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18 m2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 Black"/>
              <a:buNone/>
            </a:pPr>
            <a:r>
              <a:rPr lang="en-US" sz="18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18 530 artefaktů</a:t>
            </a:r>
          </a:p>
        </p:txBody>
      </p:sp>
      <p:pic>
        <p:nvPicPr>
          <p:cNvPr id="218" name="Shape 218" descr="orechov_atf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3336" y="679450"/>
            <a:ext cx="9359900" cy="61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327025" y="44450"/>
            <a:ext cx="8651875" cy="5032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 Black"/>
              <a:buNone/>
            </a:pPr>
            <a:r>
              <a:rPr lang="en-US" sz="2000" b="1" i="0" u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Ořechov IV – výzkum 2017 – přepálené artefakty</a:t>
            </a:r>
          </a:p>
        </p:txBody>
      </p:sp>
      <p:pic>
        <p:nvPicPr>
          <p:cNvPr id="224" name="Shape 224" descr="podkla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0700"/>
            <a:ext cx="9096374" cy="633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 descr="Obrázek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49275"/>
            <a:ext cx="9144000" cy="630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 descr="přepálené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825" y="557212"/>
            <a:ext cx="8748712" cy="6300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4461" y="2852736"/>
            <a:ext cx="9288461" cy="39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76262"/>
            <a:ext cx="9144000" cy="476884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50825" y="188911"/>
            <a:ext cx="8424862" cy="431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Ořechov I, VI, VII</a:t>
            </a:r>
          </a:p>
        </p:txBody>
      </p:sp>
      <p:pic>
        <p:nvPicPr>
          <p:cNvPr id="234" name="Shape 234" descr="Orechov1az7slo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7537" y="4140200"/>
            <a:ext cx="4716462" cy="271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 descr="Obrázek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867025"/>
            <a:ext cx="5991224" cy="402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40" descr="C:\Users\bartik\Desktop\mor.png"/>
          <p:cNvPicPr preferRelativeResize="0"/>
          <p:nvPr/>
        </p:nvPicPr>
        <p:blipFill rotWithShape="1">
          <a:blip r:embed="rId3">
            <a:alphaModFix/>
          </a:blip>
          <a:srcRect l="13959" r="20815"/>
          <a:stretch/>
        </p:blipFill>
        <p:spPr>
          <a:xfrm>
            <a:off x="-14286" y="0"/>
            <a:ext cx="9266236" cy="6948487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/>
          <p:nvPr/>
        </p:nvSpPr>
        <p:spPr>
          <a:xfrm>
            <a:off x="2627311" y="4652962"/>
            <a:ext cx="865187" cy="792162"/>
          </a:xfrm>
          <a:prstGeom prst="flowChartConnector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3132136" y="4005262"/>
            <a:ext cx="215899" cy="215899"/>
          </a:xfrm>
          <a:prstGeom prst="flowChartConnector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6011862" y="2492375"/>
            <a:ext cx="360362" cy="360362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Shape 244"/>
          <p:cNvSpPr txBox="1"/>
          <p:nvPr/>
        </p:nvSpPr>
        <p:spPr>
          <a:xfrm>
            <a:off x="7164386" y="115886"/>
            <a:ext cx="1692275" cy="165735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7308850" y="381000"/>
            <a:ext cx="215899" cy="215899"/>
          </a:xfrm>
          <a:prstGeom prst="flowChartConnector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Shape 246"/>
          <p:cNvSpPr/>
          <p:nvPr/>
        </p:nvSpPr>
        <p:spPr>
          <a:xfrm>
            <a:off x="7285036" y="1196975"/>
            <a:ext cx="215899" cy="215899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5580062" y="3367087"/>
            <a:ext cx="215899" cy="215899"/>
          </a:xfrm>
          <a:prstGeom prst="flowChartConnector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Shape 248"/>
          <p:cNvSpPr txBox="1"/>
          <p:nvPr/>
        </p:nvSpPr>
        <p:spPr>
          <a:xfrm>
            <a:off x="7554911" y="188911"/>
            <a:ext cx="1296986" cy="600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nová kolekce, revidován rozsah lokality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7559675" y="1125537"/>
            <a:ext cx="1296986" cy="431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nově objevená lokalita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 descr="C:\Users\bartik\Desktop\KH.png"/>
          <p:cNvPicPr preferRelativeResize="0"/>
          <p:nvPr/>
        </p:nvPicPr>
        <p:blipFill rotWithShape="1">
          <a:blip r:embed="rId3">
            <a:alphaModFix/>
          </a:blip>
          <a:srcRect l="11763"/>
          <a:stretch/>
        </p:blipFill>
        <p:spPr>
          <a:xfrm>
            <a:off x="-958850" y="0"/>
            <a:ext cx="101187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179386" y="188911"/>
            <a:ext cx="8229600" cy="455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25000"/>
              <a:buFont typeface="Arial Black"/>
              <a:buNone/>
            </a:pPr>
            <a:r>
              <a:rPr lang="en-US" sz="2000" b="0" i="0" u="none" strike="noStrike" cap="none">
                <a:solidFill>
                  <a:srgbClr val="F2F2F2"/>
                </a:solidFill>
                <a:latin typeface="Arial Black"/>
                <a:ea typeface="Arial Black"/>
                <a:cs typeface="Arial Black"/>
                <a:sym typeface="Arial Black"/>
              </a:rPr>
              <a:t>Modřice-Moravany-Želešice: Kozí horka</a:t>
            </a:r>
          </a:p>
        </p:txBody>
      </p:sp>
      <p:pic>
        <p:nvPicPr>
          <p:cNvPr id="256" name="Shape 256" descr="C:\Users\bartik\Desktop\Kozí hork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825" y="1039812"/>
            <a:ext cx="8031161" cy="548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1762" y="1628775"/>
            <a:ext cx="4359274" cy="48958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179386" y="0"/>
            <a:ext cx="8229600" cy="4905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Dolní tok Bobravy, vymezení mikroregionu</a:t>
            </a:r>
          </a:p>
        </p:txBody>
      </p:sp>
      <p:pic>
        <p:nvPicPr>
          <p:cNvPr id="105" name="Shape 105" descr="B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0850"/>
            <a:ext cx="8496299" cy="64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/>
          <p:nvPr/>
        </p:nvSpPr>
        <p:spPr>
          <a:xfrm>
            <a:off x="3348037" y="3500437"/>
            <a:ext cx="1439862" cy="1152525"/>
          </a:xfrm>
          <a:prstGeom prst="ellipse">
            <a:avLst/>
          </a:prstGeom>
          <a:solidFill>
            <a:srgbClr val="FF0000">
              <a:alpha val="2745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6948486" y="908050"/>
            <a:ext cx="1439862" cy="1152525"/>
          </a:xfrm>
          <a:prstGeom prst="ellipse">
            <a:avLst/>
          </a:prstGeom>
          <a:solidFill>
            <a:srgbClr val="FF0000">
              <a:alpha val="17647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Mikroregion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dolní tok Bobravy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62" descr="C:\Users\bartik\Desktop\moravay.png"/>
          <p:cNvPicPr preferRelativeResize="0"/>
          <p:nvPr/>
        </p:nvPicPr>
        <p:blipFill rotWithShape="1">
          <a:blip r:embed="rId3">
            <a:alphaModFix/>
          </a:blip>
          <a:srcRect l="10659"/>
          <a:stretch/>
        </p:blipFill>
        <p:spPr>
          <a:xfrm>
            <a:off x="-52386" y="0"/>
            <a:ext cx="9720261" cy="688498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03212" y="260350"/>
            <a:ext cx="8229600" cy="455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Moravany – U břízy (nová stanice aurignacienu?)</a:t>
            </a:r>
          </a:p>
        </p:txBody>
      </p:sp>
      <p:pic>
        <p:nvPicPr>
          <p:cNvPr id="264" name="Shape 264" descr="C:\Users\bartik\Desktop\U břízy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175" y="981075"/>
            <a:ext cx="8291512" cy="498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 descr="tab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0975" y="130175"/>
            <a:ext cx="9937750" cy="702944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250825" y="188911"/>
            <a:ext cx="8229600" cy="4905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Analýza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79386" y="115886"/>
            <a:ext cx="8229600" cy="346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18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Nadmořské výšky lokalit</a:t>
            </a:r>
          </a:p>
        </p:txBody>
      </p:sp>
      <p:pic>
        <p:nvPicPr>
          <p:cNvPr id="276" name="Shape 276" descr="Bobr_max_as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6" y="908050"/>
            <a:ext cx="5438774" cy="579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 descr="hist_max_as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1500" y="2708275"/>
            <a:ext cx="3244849" cy="322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0" y="115886"/>
            <a:ext cx="9144000" cy="6334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Porovnání lokalit podle velikosti, počtu nálezů a chatrakteristických projevů jednotlivých EUP technokomplexů</a:t>
            </a:r>
          </a:p>
        </p:txBody>
      </p:sp>
      <p:pic>
        <p:nvPicPr>
          <p:cNvPr id="283" name="Shape 283" descr="kul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47950"/>
            <a:ext cx="5580061" cy="421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 descr="Copy of veliko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6100" y="836612"/>
            <a:ext cx="5435599" cy="4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179386" y="1125537"/>
            <a:ext cx="5040312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Proti proudu Bobravy se zmenšuje plošný rozsah lokalit a klesá i množství nálezů. Lokality sledují spíše okraj Dyjskosvrateckého úvalu než Bobravu a napojují se na komplex lokalit na úpatí Krumlovského lesa.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4140200" y="5176837"/>
            <a:ext cx="5003800" cy="15525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Velké lokality (plošným rozsahem i počtem nálezů) sestávají často z několika odlišitelných klastrů a jsou na nich doloženy charakteristické projevy více technokomplexů. Na druhou stranu existují lokality hlásící se k jednomu technokomplexu bez cizorodých příměsí. Tyto skutečnosti podporují hypotézu, že soubory z těchto lokalit představují mechanickou směs více technokomplexů, které sídlily na strategických polohách v mikroregionu v průběhu GIS12-GIS 8, tj. pěti teplých výkyvů (a možná až osmi).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 descr="or4_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48000" y="-2286000"/>
            <a:ext cx="15239999" cy="1142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395287" y="333375"/>
            <a:ext cx="7561261" cy="639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Děkujeme za pozornost …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Více detailů o EUP projektu je k dispozici na našem webu: </a:t>
            </a:r>
            <a:r>
              <a:rPr lang="en-US" sz="12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http://www.iabrno.cz/EUP.htm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Informace o výzkumech jsou v sekci „Excavation“ na levé liště.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179386" y="0"/>
            <a:ext cx="8229600" cy="4905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Dolní tok Bobravy, historie výzkumu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179386" y="434975"/>
            <a:ext cx="4392611" cy="614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0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Freising, H. 1928: Eine neue paläolitische Station nächst Klein-Urhau in Mähren. Eiszeit und Urgeschichte 5, 49, Taf. 2.</a:t>
            </a:r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362" y="1635125"/>
            <a:ext cx="4211637" cy="522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4932362" y="908050"/>
            <a:ext cx="4391025" cy="615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0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Freising, H. 1933: Schöllschitz, eine neue Eiszeitjägerstation in Mähren. Deutsch-mähr.-schles. Heimat 7/8, 197-198.</a:t>
            </a: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33462"/>
            <a:ext cx="4356099" cy="5824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79386" y="0"/>
            <a:ext cx="8229600" cy="4905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Dolní tok Bobravy, historie výzkumu</a:t>
            </a: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5175"/>
            <a:ext cx="4321174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192086" y="404812"/>
            <a:ext cx="6156324" cy="276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ČMM, Sci. Soc.  41 (1956)                                                                       Oliva, M. (1989)</a:t>
            </a: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7900" y="792162"/>
            <a:ext cx="4244974" cy="6065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179386" y="0"/>
            <a:ext cx="8229600" cy="4905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Dolní tok Bobravy, historie výzkumu</a:t>
            </a:r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50" y="668337"/>
            <a:ext cx="4044950" cy="619601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539750" y="422275"/>
            <a:ext cx="1258887" cy="2778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PV 52-1 (2011)</a:t>
            </a:r>
          </a:p>
        </p:txBody>
      </p:sp>
      <p:graphicFrame>
        <p:nvGraphicFramePr>
          <p:cNvPr id="132" name="Shape 132"/>
          <p:cNvGraphicFramePr/>
          <p:nvPr/>
        </p:nvGraphicFramePr>
        <p:xfrm>
          <a:off x="4859337" y="90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{1C129FA7-3315-4F3B-BF32-EBDF74F41AF7}</a:tableStyleId>
              </a:tblPr>
              <a:tblGrid>
                <a:gridCol w="66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Obec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trať (číslo)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 středu klastru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zaměření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revize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Hajany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Nad dvorem (I)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06.579 E16 32.995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Nad dvorem (III)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06.543 E16 32.679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Mělčany/Ořechov/Silůvky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Jalovčiny (Ia)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05.757 E16 29.001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Modřice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Pod hájkem (I)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 kopci (III)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07.615 E16 35.279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Hájek  (IV)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5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Cihelna (V)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 boží muky 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07.743 E16 34.634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Moravany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 studánky (I)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Kozí horka (II)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08.029 E16 34.072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 dubu (III)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08.215 E16 34.972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5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Nebovidy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Nebovid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Ořechov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Pisoňky (I)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07.203 E16 32.011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Pisoňky (Ia)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07.354 E16 31.902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Randlík (IIa)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06.401 E16 32.561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Randlík (IIb)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06.470 E16 32.607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Líchy (III)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07.680 E16 31.199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Kabáty (IV)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07.557 E16 30.732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Kabáty (IVa)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07.530 E16 30.860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Nad hájkem (V)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06.071 E16 31.228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Prštice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Čihadla, Na tunelu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07.770 E16 27.910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MAP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Silůvky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Jalovčiny (I)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05.750 E16 28.790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Široké (II)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05.798 E16 28.203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Vývozy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06.134 E16 28.685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Střelice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Líchy nad Bobravou (I)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08.427 E16 28.417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MAP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Bílé líchy (II)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08.882 E16 28.801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MAP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Chromky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08.854 E16 31.482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MAP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Želešice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Waldäcker (I)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06.382 E16 35.388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Obenaus (II)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07.108 E16 35.425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Hoynerhügel (III)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06.562 E16 33.954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 lomu (IV)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07.231 E16 33.336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 boží muky (V)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Kozí hora (VI)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N49 07.847 E16 34.208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GPS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 pískách (VII)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</a:t>
                      </a:r>
                    </a:p>
                  </a:txBody>
                  <a:tcPr marL="4450" marR="4450" marT="445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</a:p>
                  </a:txBody>
                  <a:tcPr marL="4450" marR="4450" marT="44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 descr="Copy of kompl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" y="533400"/>
            <a:ext cx="8658225" cy="653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119061" y="-33336"/>
            <a:ext cx="8229600" cy="1179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Dolní tok Bobravy, detail mikroregionu s vynesením sledovaných lokalit</a:t>
            </a:r>
            <a:br>
              <a:rPr lang="en-US" sz="2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(po roce 2011)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5435600" y="5373687"/>
            <a:ext cx="144462" cy="144462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5435600" y="6453187"/>
            <a:ext cx="144462" cy="14287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5795962" y="5065712"/>
            <a:ext cx="2613025" cy="15700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výzkumy a lokality, které jsme po roce 2011 dále sledovali povrchovou prospekcí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ostatní lokality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3059111" y="2420936"/>
            <a:ext cx="144462" cy="144462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3367087" y="2787650"/>
            <a:ext cx="144462" cy="144462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128586" y="106361"/>
            <a:ext cx="7770812" cy="4905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1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Povrchové průzkumy. Přesnost zaměření polohy.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23850" y="981075"/>
            <a:ext cx="7770812" cy="5543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 Black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Lokality byly nadále sledovány z několika důvodů:</a:t>
            </a: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AutoNum type="arabicPeriod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Studium teoretických aspektů povrchového průzkumu</a:t>
            </a: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Char char="•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1a. Přesnost zaměření</a:t>
            </a: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Char char="•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1b. Posun artefaktů v ornici vlivem zemědělské činnosti</a:t>
            </a: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Char char="•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1c. Podmínky průzkumů a výtěžnost povrchové lokality v čase</a:t>
            </a: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 Black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2. Nalezení intaktních sedimentů s nálezy</a:t>
            </a: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Char char="•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2a. Vytipování vhodných poloh</a:t>
            </a: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Char char="•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2b. Drobné sondáže</a:t>
            </a: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Char char="•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2c. Výzkumy</a:t>
            </a: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 Black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3. Rozšíření kolekcí</a:t>
            </a: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 Black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(zejména u lokalit, které považujeme za klíčové pro další výzkum)</a:t>
            </a: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 Black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4. Vyřešení kulturní klasifikace lokalit a testování hypotézy palimpsestu</a:t>
            </a:r>
          </a:p>
          <a:p>
            <a:pPr marL="342900" marR="0" lvl="0" indent="-342900" algn="l" rtl="0">
              <a:lnSpc>
                <a:spcPct val="7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179386" y="115886"/>
            <a:ext cx="8558212" cy="4905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1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Studium teoretických aspektů povrchového průzkumu: </a:t>
            </a:r>
            <a:r>
              <a:rPr lang="en-US"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Přesnost zaměření pomocí ručního GPS přijímače.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39837"/>
            <a:ext cx="9144000" cy="561816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/>
          <p:nvPr/>
        </p:nvSpPr>
        <p:spPr>
          <a:xfrm>
            <a:off x="3430587" y="3849687"/>
            <a:ext cx="673099" cy="671511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4092575" y="3679825"/>
            <a:ext cx="889000" cy="369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Ø  4 m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107950" y="606425"/>
            <a:ext cx="5473500" cy="63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500 měření viditelného bodu přístrojem Garmin Oregon 550T Pro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Opakovaná měření v časový úseku 2 měsíců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Při avizované směrodatné odchylce 3-4 m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179386" y="117475"/>
            <a:ext cx="8558212" cy="4905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2000" b="1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Studium teoretických aspektů povrchového průzkumu: </a:t>
            </a:r>
            <a:r>
              <a:rPr lang="en-US"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Posun artefaktů v ornici vlivem zemědělské činnosti</a:t>
            </a:r>
          </a:p>
        </p:txBody>
      </p:sp>
      <p:pic>
        <p:nvPicPr>
          <p:cNvPr id="165" name="Shape 16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27087"/>
            <a:ext cx="3995736" cy="600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00211"/>
            <a:ext cx="7748587" cy="515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5150" y="638175"/>
            <a:ext cx="7308850" cy="62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1350</Words>
  <Application>Microsoft Office PowerPoint</Application>
  <PresentationFormat>Předvádění na obrazovce (4:3)</PresentationFormat>
  <Paragraphs>436</Paragraphs>
  <Slides>24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7" baseType="lpstr">
      <vt:lpstr>Arial Black</vt:lpstr>
      <vt:lpstr>Arial</vt:lpstr>
      <vt:lpstr>Výchozí návrh</vt:lpstr>
      <vt:lpstr>Paleolitické osídlení  na dolním toku Bobravy:  výsledky výzkumu v letech 2011-2017</vt:lpstr>
      <vt:lpstr>Dolní tok Bobravy, vymezení mikroregionu</vt:lpstr>
      <vt:lpstr>Dolní tok Bobravy, historie výzkumu</vt:lpstr>
      <vt:lpstr>Dolní tok Bobravy, historie výzkumu</vt:lpstr>
      <vt:lpstr>Dolní tok Bobravy, historie výzkumu</vt:lpstr>
      <vt:lpstr>Dolní tok Bobravy, detail mikroregionu s vynesením sledovaných lokalit (po roce 2011)</vt:lpstr>
      <vt:lpstr>Povrchové průzkumy. Přesnost zaměření polohy.</vt:lpstr>
      <vt:lpstr>Studium teoretických aspektů povrchového průzkumu: Přesnost zaměření pomocí ručního GPS přijímače.</vt:lpstr>
      <vt:lpstr>Studium teoretických aspektů povrchového průzkumu: Posun artefaktů v ornici vlivem zemědělské činnosti</vt:lpstr>
      <vt:lpstr>Studium teoretických aspektů povrchového průzkumu: Podmínky průzkumů a výtěžnost povrchové lokality v čase</vt:lpstr>
      <vt:lpstr>Revidované lokality</vt:lpstr>
      <vt:lpstr>Ořechov IV a satelitní stanice</vt:lpstr>
      <vt:lpstr>Ořechov IV a artefakty v intaktních sedimentech</vt:lpstr>
      <vt:lpstr>Ořechov IV – sondáže 2011–2016 (východní část lokality)</vt:lpstr>
      <vt:lpstr>Ořechov IV – sondáže 2016–2017 (severní část lokality)</vt:lpstr>
      <vt:lpstr>Prezentace aplikace PowerPoint</vt:lpstr>
      <vt:lpstr>Ořechov I, VI, VII</vt:lpstr>
      <vt:lpstr>Prezentace aplikace PowerPoint</vt:lpstr>
      <vt:lpstr>Modřice-Moravany-Želešice: Kozí horka</vt:lpstr>
      <vt:lpstr>Moravany – U břízy (nová stanice aurignacienu?)</vt:lpstr>
      <vt:lpstr>Analýza</vt:lpstr>
      <vt:lpstr>Nadmořské výšky lokalit</vt:lpstr>
      <vt:lpstr>Porovnání lokalit podle velikosti, počtu nálezů a chatrakteristických projevů jednotlivých EUP technokomplexů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Paleolitické osídlení  na dolním toku Bobravy:  výsledky výzkumu v letech 2011-2017</dc:title>
  <dc:creator>Skrdla</dc:creator>
  <cp:lastModifiedBy>User</cp:lastModifiedBy>
  <cp:revision>1</cp:revision>
  <dcterms:modified xsi:type="dcterms:W3CDTF">2018-01-31T09:13:54Z</dcterms:modified>
</cp:coreProperties>
</file>