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9" r:id="rId2"/>
    <p:sldId id="257" r:id="rId3"/>
    <p:sldId id="264" r:id="rId4"/>
    <p:sldId id="256" r:id="rId5"/>
    <p:sldId id="258" r:id="rId6"/>
    <p:sldId id="267" r:id="rId7"/>
    <p:sldId id="268" r:id="rId8"/>
    <p:sldId id="269" r:id="rId9"/>
    <p:sldId id="270" r:id="rId10"/>
    <p:sldId id="261" r:id="rId11"/>
    <p:sldId id="271" r:id="rId12"/>
    <p:sldId id="272" r:id="rId13"/>
    <p:sldId id="265" r:id="rId14"/>
    <p:sldId id="266" r:id="rId15"/>
    <p:sldId id="263" r:id="rId16"/>
    <p:sldId id="273" r:id="rId17"/>
    <p:sldId id="262" r:id="rId18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DD06D4-7019-4D43-B2F7-2B54DF3BDA57}" type="datetimeFigureOut">
              <a:rPr lang="cs-CZ" smtClean="0"/>
              <a:t>18.3.2019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C1553-6DB0-448B-BE1B-1F1D937F667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7628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698650" y="816879"/>
            <a:ext cx="5285508" cy="403269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7107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68754" y="5108082"/>
            <a:ext cx="5345301" cy="48392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37315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698650" y="816879"/>
            <a:ext cx="5285508" cy="403269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7107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68754" y="5108082"/>
            <a:ext cx="5345301" cy="48392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19899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698650" y="816879"/>
            <a:ext cx="5285508" cy="403269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7107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68754" y="5108082"/>
            <a:ext cx="5345301" cy="48392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63560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/>
        </p:nvSpPr>
        <p:spPr bwMode="auto">
          <a:xfrm>
            <a:off x="698650" y="816879"/>
            <a:ext cx="5285508" cy="403269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7107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668754" y="5108082"/>
            <a:ext cx="5345301" cy="483923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02599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91040-F720-4D15-97BC-44544694571B}" type="datetimeFigureOut">
              <a:rPr lang="cs-CZ" smtClean="0"/>
              <a:t>18.3.2019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A2D6-A799-4BE7-849D-0124476FE5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3693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91040-F720-4D15-97BC-44544694571B}" type="datetimeFigureOut">
              <a:rPr lang="cs-CZ" smtClean="0"/>
              <a:t>18.3.2019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A2D6-A799-4BE7-849D-0124476FE5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9839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91040-F720-4D15-97BC-44544694571B}" type="datetimeFigureOut">
              <a:rPr lang="cs-CZ" smtClean="0"/>
              <a:t>18.3.2019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A2D6-A799-4BE7-849D-0124476FE5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1007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537" y="414616"/>
            <a:ext cx="10361113" cy="1530999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914537" y="1980777"/>
            <a:ext cx="10361113" cy="4223802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3B3673-C475-4397-9A31-9174AACB7E2C}" type="slidenum">
              <a:rPr lang="en-GB" altLang="cs-CZ"/>
              <a:pPr>
                <a:defRPr/>
              </a:pPr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410881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91040-F720-4D15-97BC-44544694571B}" type="datetimeFigureOut">
              <a:rPr lang="cs-CZ" smtClean="0"/>
              <a:t>18.3.2019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A2D6-A799-4BE7-849D-0124476FE5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0021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91040-F720-4D15-97BC-44544694571B}" type="datetimeFigureOut">
              <a:rPr lang="cs-CZ" smtClean="0"/>
              <a:t>18.3.2019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A2D6-A799-4BE7-849D-0124476FE5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1195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91040-F720-4D15-97BC-44544694571B}" type="datetimeFigureOut">
              <a:rPr lang="cs-CZ" smtClean="0"/>
              <a:t>18.3.2019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A2D6-A799-4BE7-849D-0124476FE5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8992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91040-F720-4D15-97BC-44544694571B}" type="datetimeFigureOut">
              <a:rPr lang="cs-CZ" smtClean="0"/>
              <a:t>18.3.2019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A2D6-A799-4BE7-849D-0124476FE5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0250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91040-F720-4D15-97BC-44544694571B}" type="datetimeFigureOut">
              <a:rPr lang="cs-CZ" smtClean="0"/>
              <a:t>18.3.2019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A2D6-A799-4BE7-849D-0124476FE5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04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91040-F720-4D15-97BC-44544694571B}" type="datetimeFigureOut">
              <a:rPr lang="cs-CZ" smtClean="0"/>
              <a:t>18.3.2019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A2D6-A799-4BE7-849D-0124476FE5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300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91040-F720-4D15-97BC-44544694571B}" type="datetimeFigureOut">
              <a:rPr lang="cs-CZ" smtClean="0"/>
              <a:t>18.3.2019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A2D6-A799-4BE7-849D-0124476FE5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259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91040-F720-4D15-97BC-44544694571B}" type="datetimeFigureOut">
              <a:rPr lang="cs-CZ" smtClean="0"/>
              <a:t>18.3.2019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7A2D6-A799-4BE7-849D-0124476FE5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2816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91040-F720-4D15-97BC-44544694571B}" type="datetimeFigureOut">
              <a:rPr lang="cs-CZ" smtClean="0"/>
              <a:t>18.3.2019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7A2D6-A799-4BE7-849D-0124476FE51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168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abrno.cz/plevovce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 descr="DSC074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971320"/>
            <a:ext cx="12192000" cy="811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52570" y="1478036"/>
            <a:ext cx="7997794" cy="1366837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latin typeface="Arial Black" panose="020B0A04020102020204" pitchFamily="34" charset="0"/>
              </a:rPr>
              <a:t>LGM in Moravia: </a:t>
            </a:r>
            <a:r>
              <a:rPr lang="cs-CZ" sz="3200" b="1" dirty="0" smtClean="0">
                <a:latin typeface="Arial Black" panose="020B0A04020102020204" pitchFamily="34" charset="0"/>
              </a:rPr>
              <a:t/>
            </a:r>
            <a:br>
              <a:rPr lang="cs-CZ" sz="3200" b="1" dirty="0" smtClean="0">
                <a:latin typeface="Arial Black" panose="020B0A04020102020204" pitchFamily="34" charset="0"/>
              </a:rPr>
            </a:br>
            <a:r>
              <a:rPr lang="en-US" sz="3200" b="1" dirty="0" smtClean="0">
                <a:latin typeface="Arial Black" panose="020B0A04020102020204" pitchFamily="34" charset="0"/>
              </a:rPr>
              <a:t>An </a:t>
            </a:r>
            <a:r>
              <a:rPr lang="en-US" sz="3200" b="1" dirty="0">
                <a:latin typeface="Arial Black" panose="020B0A04020102020204" pitchFamily="34" charset="0"/>
              </a:rPr>
              <a:t>Archaeological approach</a:t>
            </a:r>
            <a:endParaRPr lang="cs-CZ" sz="3200" dirty="0">
              <a:latin typeface="Arial Black" panose="020B0A04020102020204" pitchFamily="34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52570" y="3524289"/>
            <a:ext cx="9615430" cy="1878012"/>
          </a:xfrm>
        </p:spPr>
        <p:txBody>
          <a:bodyPr>
            <a:normAutofit/>
          </a:bodyPr>
          <a:lstStyle/>
          <a:p>
            <a:pPr algn="l"/>
            <a:r>
              <a:rPr lang="en-AU" altLang="cs-CZ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 </a:t>
            </a:r>
            <a:r>
              <a:rPr lang="en-AU" altLang="cs-CZ" sz="1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Škrdla</a:t>
            </a:r>
            <a:r>
              <a:rPr lang="en-AU" altLang="cs-CZ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altLang="cs-CZ" sz="1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Tereza</a:t>
            </a:r>
            <a:r>
              <a:rPr lang="en-AU" altLang="cs-CZ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altLang="cs-CZ" sz="1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Rychtaříková</a:t>
            </a:r>
            <a:r>
              <a:rPr lang="en-AU" altLang="cs-CZ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Jaroslav </a:t>
            </a:r>
            <a:r>
              <a:rPr lang="en-AU" altLang="cs-CZ" sz="1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Bartík</a:t>
            </a:r>
            <a:r>
              <a:rPr lang="en-AU" altLang="cs-CZ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Yuri</a:t>
            </a:r>
            <a:r>
              <a:rPr lang="cs-CZ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E. </a:t>
            </a:r>
            <a:r>
              <a:rPr lang="cs-CZ" sz="18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Demidenko</a:t>
            </a:r>
            <a:r>
              <a:rPr lang="cs-CZ" sz="1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cs-CZ" sz="18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AU" altLang="cs-CZ" sz="1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Ladislav</a:t>
            </a:r>
            <a:r>
              <a:rPr lang="en-AU" altLang="cs-CZ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altLang="cs-CZ" sz="18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Nejman</a:t>
            </a:r>
            <a:endParaRPr lang="cs-CZ" altLang="cs-CZ" sz="1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cs-CZ" altLang="cs-CZ" sz="2000" dirty="0">
              <a:solidFill>
                <a:schemeClr val="bg1"/>
              </a:solidFill>
            </a:endParaRPr>
          </a:p>
          <a:p>
            <a:pPr algn="l">
              <a:lnSpc>
                <a:spcPct val="87000"/>
              </a:lnSpc>
              <a:spcBef>
                <a:spcPts val="600"/>
              </a:spcBef>
            </a:pPr>
            <a:endParaRPr lang="cs-CZ" altLang="cs-CZ" sz="2000" i="1" dirty="0">
              <a:solidFill>
                <a:schemeClr val="bg1"/>
              </a:solidFill>
            </a:endParaRPr>
          </a:p>
          <a:p>
            <a:pPr algn="l"/>
            <a:endParaRPr lang="en-AU" altLang="cs-CZ" sz="2000" dirty="0"/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9048750" y="6472312"/>
            <a:ext cx="124104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000" dirty="0">
                <a:solidFill>
                  <a:schemeClr val="bg1"/>
                </a:solidFill>
              </a:rPr>
              <a:t>© </a:t>
            </a:r>
            <a:r>
              <a:rPr lang="cs-CZ" altLang="cs-CZ" sz="1000" dirty="0" smtClean="0">
                <a:solidFill>
                  <a:schemeClr val="bg1"/>
                </a:solidFill>
              </a:rPr>
              <a:t>2019</a:t>
            </a:r>
            <a:r>
              <a:rPr lang="en-US" altLang="cs-CZ" sz="1000" dirty="0" smtClean="0">
                <a:solidFill>
                  <a:schemeClr val="bg1"/>
                </a:solidFill>
              </a:rPr>
              <a:t> </a:t>
            </a:r>
            <a:r>
              <a:rPr lang="en-US" altLang="cs-CZ" sz="1000" dirty="0">
                <a:solidFill>
                  <a:schemeClr val="bg1"/>
                </a:solidFill>
              </a:rPr>
              <a:t>by Authors</a:t>
            </a:r>
            <a:endParaRPr lang="cs-CZ" altLang="cs-CZ" sz="1000" dirty="0">
              <a:solidFill>
                <a:schemeClr val="bg1"/>
              </a:solidFill>
            </a:endParaRPr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3216276" y="6210301"/>
            <a:ext cx="691356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</a:rPr>
              <a:t>Supported by ČEZ, a. 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200" i="1">
              <a:solidFill>
                <a:schemeClr val="bg1"/>
              </a:solidFill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0289795" y="938661"/>
            <a:ext cx="1979613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000" u="sng" dirty="0">
                <a:solidFill>
                  <a:schemeClr val="accent2"/>
                </a:solidFill>
                <a:hlinkClick r:id="rId3"/>
              </a:rPr>
              <a:t>http://www.iabrno.cz/plevovce/</a:t>
            </a:r>
            <a:endParaRPr lang="cs-CZ" altLang="cs-CZ" sz="1000" u="sng" dirty="0">
              <a:solidFill>
                <a:schemeClr val="accent2"/>
              </a:solidFill>
            </a:endParaRPr>
          </a:p>
        </p:txBody>
      </p:sp>
      <p:pic>
        <p:nvPicPr>
          <p:cNvPr id="4104" name="Picture 10" descr="PP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813" y="-246137"/>
            <a:ext cx="1851487" cy="116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7" descr="ANd9GcT9MnQRIwXMhPH_JLq04Spg40MQbNg9hIGJl5yoGc-JizTwJKYj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5811839"/>
            <a:ext cx="865188" cy="6492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991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DSC073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1136" y="-83127"/>
            <a:ext cx="12888312" cy="857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1631950" y="-171450"/>
            <a:ext cx="8229600" cy="1268413"/>
          </a:xfrm>
        </p:spPr>
        <p:txBody>
          <a:bodyPr/>
          <a:lstStyle/>
          <a:p>
            <a:pPr algn="l" eaLnBrk="1" hangingPunct="1"/>
            <a:r>
              <a:rPr lang="en-US" altLang="cs-CZ" sz="2000" b="1" dirty="0">
                <a:latin typeface="Arial Black" panose="020B0A04020102020204" pitchFamily="34" charset="0"/>
              </a:rPr>
              <a:t>Stone </a:t>
            </a:r>
            <a:r>
              <a:rPr lang="en-US" altLang="cs-CZ" sz="2000" b="1" dirty="0" err="1" smtClean="0">
                <a:latin typeface="Arial Black" panose="020B0A04020102020204" pitchFamily="34" charset="0"/>
              </a:rPr>
              <a:t>structur</a:t>
            </a:r>
            <a:r>
              <a:rPr lang="cs-CZ" altLang="cs-CZ" sz="2000" b="1" dirty="0" smtClean="0">
                <a:latin typeface="Arial Black" panose="020B0A04020102020204" pitchFamily="34" charset="0"/>
              </a:rPr>
              <a:t>es</a:t>
            </a:r>
            <a:r>
              <a:rPr lang="cs-CZ" altLang="cs-CZ" sz="2000" b="1" dirty="0">
                <a:latin typeface="Arial Black" panose="020B0A04020102020204" pitchFamily="34" charset="0"/>
              </a:rPr>
              <a:t/>
            </a:r>
            <a:br>
              <a:rPr lang="cs-CZ" altLang="cs-CZ" sz="2000" b="1" dirty="0">
                <a:latin typeface="Arial Black" panose="020B0A04020102020204" pitchFamily="34" charset="0"/>
              </a:rPr>
            </a:br>
            <a:endParaRPr lang="cs-CZ" altLang="cs-CZ" sz="2000" b="1" dirty="0">
              <a:latin typeface="Arial Black" panose="020B0A04020102020204" pitchFamily="34" charset="0"/>
            </a:endParaRPr>
          </a:p>
        </p:txBody>
      </p:sp>
      <p:pic>
        <p:nvPicPr>
          <p:cNvPr id="6" name="Picture 4" descr="Obr_7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6" y="1916113"/>
            <a:ext cx="7777163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5" descr="obr_7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5625"/>
            <a:ext cx="8050213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4" descr="http://iabrno.cz/plevovce/plev6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122" y="449262"/>
            <a:ext cx="4257675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357" y="462756"/>
            <a:ext cx="9096273" cy="648356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069" y="416086"/>
            <a:ext cx="9342728" cy="692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0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0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Obr_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3301"/>
            <a:ext cx="12252960" cy="8154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05877" y="122412"/>
            <a:ext cx="8229600" cy="836612"/>
          </a:xfrm>
        </p:spPr>
        <p:txBody>
          <a:bodyPr/>
          <a:lstStyle/>
          <a:p>
            <a:pPr algn="l" eaLnBrk="1" hangingPunct="1"/>
            <a:r>
              <a:rPr lang="cs-CZ" altLang="cs-CZ" sz="2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Mohelno</a:t>
            </a:r>
            <a:endParaRPr lang="cs-CZ" altLang="cs-CZ" sz="2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854" y="-447990"/>
            <a:ext cx="7601146" cy="745210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130" y="-1"/>
            <a:ext cx="10042769" cy="705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7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53390" y="0"/>
            <a:ext cx="8229600" cy="836612"/>
          </a:xfrm>
        </p:spPr>
        <p:txBody>
          <a:bodyPr/>
          <a:lstStyle/>
          <a:p>
            <a:r>
              <a:rPr lang="en-US" altLang="cs-CZ" sz="2000" b="1" dirty="0" smtClean="0">
                <a:latin typeface="Arial Black" panose="020B0A04020102020204" pitchFamily="34" charset="0"/>
              </a:rPr>
              <a:t>Comparison:</a:t>
            </a:r>
            <a:r>
              <a:rPr lang="en-US" altLang="cs-CZ" sz="2000" dirty="0" smtClean="0">
                <a:latin typeface="Arial Black" panose="020B0A04020102020204" pitchFamily="34" charset="0"/>
              </a:rPr>
              <a:t> </a:t>
            </a:r>
            <a:r>
              <a:rPr lang="cs-CZ" sz="2000" dirty="0" err="1" smtClean="0">
                <a:latin typeface="Arial Black" panose="020B0A04020102020204" pitchFamily="34" charset="0"/>
              </a:rPr>
              <a:t>Topo</a:t>
            </a:r>
            <a:r>
              <a:rPr lang="en-US" sz="2000" dirty="0" err="1" smtClean="0">
                <a:latin typeface="Arial Black" panose="020B0A04020102020204" pitchFamily="34" charset="0"/>
              </a:rPr>
              <a:t>graphy</a:t>
            </a:r>
            <a:endParaRPr lang="en-US" altLang="cs-CZ" sz="2000" dirty="0">
              <a:latin typeface="Arial Black" panose="020B0A040201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057" y="1164850"/>
            <a:ext cx="6486851" cy="569314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5617"/>
            <a:ext cx="5788057" cy="409238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0" y="2396285"/>
            <a:ext cx="1492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Stránská skála</a:t>
            </a:r>
            <a:endParaRPr lang="en-US" dirty="0"/>
          </a:p>
        </p:txBody>
      </p:sp>
      <p:sp>
        <p:nvSpPr>
          <p:cNvPr id="8" name="TextovéPole 7"/>
          <p:cNvSpPr txBox="1"/>
          <p:nvPr/>
        </p:nvSpPr>
        <p:spPr>
          <a:xfrm>
            <a:off x="9634194" y="980184"/>
            <a:ext cx="1931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Mohelno-</a:t>
            </a:r>
            <a:r>
              <a:rPr lang="cs-CZ" dirty="0" err="1" smtClean="0"/>
              <a:t>Plevovce</a:t>
            </a:r>
            <a:endParaRPr lang="en-US" dirty="0"/>
          </a:p>
        </p:txBody>
      </p:sp>
      <p:sp>
        <p:nvSpPr>
          <p:cNvPr id="9" name="TextovéPole 8"/>
          <p:cNvSpPr txBox="1"/>
          <p:nvPr/>
        </p:nvSpPr>
        <p:spPr>
          <a:xfrm>
            <a:off x="3579098" y="3810422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IV</a:t>
            </a:r>
            <a:endParaRPr lang="en-US" dirty="0"/>
          </a:p>
        </p:txBody>
      </p:sp>
      <p:sp>
        <p:nvSpPr>
          <p:cNvPr id="10" name="Ovál 9"/>
          <p:cNvSpPr/>
          <p:nvPr/>
        </p:nvSpPr>
        <p:spPr>
          <a:xfrm>
            <a:off x="3469064" y="3703701"/>
            <a:ext cx="593888" cy="582775"/>
          </a:xfrm>
          <a:prstGeom prst="ellipse">
            <a:avLst/>
          </a:prstGeom>
          <a:solidFill>
            <a:schemeClr val="tx1"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ovéPole 10"/>
          <p:cNvSpPr txBox="1"/>
          <p:nvPr/>
        </p:nvSpPr>
        <p:spPr>
          <a:xfrm>
            <a:off x="153390" y="734291"/>
            <a:ext cx="84344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Stránská</a:t>
            </a:r>
            <a:r>
              <a:rPr lang="en-US" b="1" dirty="0" smtClean="0"/>
              <a:t> </a:t>
            </a:r>
            <a:r>
              <a:rPr lang="en-US" b="1" dirty="0" err="1" smtClean="0"/>
              <a:t>skála</a:t>
            </a:r>
            <a:r>
              <a:rPr lang="en-US" b="1" dirty="0" smtClean="0"/>
              <a:t> IV: </a:t>
            </a:r>
            <a:r>
              <a:rPr lang="cs-CZ" dirty="0" smtClean="0"/>
              <a:t>C</a:t>
            </a:r>
            <a:r>
              <a:rPr lang="en-US" dirty="0" err="1" smtClean="0"/>
              <a:t>oncealed</a:t>
            </a:r>
            <a:r>
              <a:rPr lang="en-US" dirty="0" smtClean="0"/>
              <a:t> </a:t>
            </a:r>
            <a:r>
              <a:rPr lang="en-US" dirty="0" smtClean="0"/>
              <a:t>place, sheltered from the south – </a:t>
            </a:r>
            <a:r>
              <a:rPr lang="en-US" dirty="0" smtClean="0"/>
              <a:t>open </a:t>
            </a:r>
            <a:r>
              <a:rPr lang="en-US" dirty="0" smtClean="0"/>
              <a:t>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en-US" dirty="0" smtClean="0"/>
              <a:t>north</a:t>
            </a:r>
            <a:r>
              <a:rPr lang="en-US" dirty="0" smtClean="0"/>
              <a:t>, </a:t>
            </a:r>
            <a:r>
              <a:rPr lang="cs-CZ" dirty="0" smtClean="0"/>
              <a:t>not </a:t>
            </a:r>
            <a:r>
              <a:rPr lang="cs-CZ" dirty="0" err="1" smtClean="0"/>
              <a:t>near</a:t>
            </a:r>
            <a:r>
              <a:rPr lang="cs-CZ" dirty="0" smtClean="0"/>
              <a:t> a </a:t>
            </a:r>
            <a:r>
              <a:rPr lang="en-US" dirty="0" smtClean="0"/>
              <a:t>river</a:t>
            </a:r>
            <a:r>
              <a:rPr lang="cs-CZ" dirty="0" smtClean="0"/>
              <a:t>;</a:t>
            </a:r>
            <a:endParaRPr lang="en-US" dirty="0" smtClean="0"/>
          </a:p>
          <a:p>
            <a:r>
              <a:rPr lang="en-US" b="1" dirty="0" err="1" smtClean="0"/>
              <a:t>Mohelno-Plevovce</a:t>
            </a:r>
            <a:r>
              <a:rPr lang="en-US" b="1" dirty="0" smtClean="0"/>
              <a:t>: </a:t>
            </a:r>
            <a:r>
              <a:rPr lang="cs-CZ" dirty="0" smtClean="0"/>
              <a:t>C</a:t>
            </a:r>
            <a:r>
              <a:rPr lang="en-US" dirty="0" err="1" smtClean="0"/>
              <a:t>oncealed</a:t>
            </a:r>
            <a:r>
              <a:rPr lang="en-US" dirty="0" smtClean="0"/>
              <a:t> </a:t>
            </a:r>
            <a:r>
              <a:rPr lang="en-US" dirty="0" smtClean="0"/>
              <a:t>place in a deep river valley, </a:t>
            </a:r>
            <a:r>
              <a:rPr lang="en-US" dirty="0" smtClean="0"/>
              <a:t>open </a:t>
            </a:r>
            <a:r>
              <a:rPr lang="en-US" dirty="0" smtClean="0"/>
              <a:t>to the south - sheltered from the north, east and slightly west, "a microclimatic oasis"</a:t>
            </a:r>
          </a:p>
          <a:p>
            <a:endParaRPr lang="en-US" dirty="0" smtClean="0"/>
          </a:p>
          <a:p>
            <a:r>
              <a:rPr lang="en-US" b="1" dirty="0" smtClean="0"/>
              <a:t>= &gt; Completely different topographic locations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3290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7690"/>
            <a:ext cx="14942849" cy="10012042"/>
          </a:xfrm>
          <a:prstGeom prst="rect">
            <a:avLst/>
          </a:prstGeom>
        </p:spPr>
      </p:pic>
      <p:sp>
        <p:nvSpPr>
          <p:cNvPr id="91143" name="Line 7"/>
          <p:cNvSpPr>
            <a:spLocks noChangeShapeType="1"/>
          </p:cNvSpPr>
          <p:nvPr/>
        </p:nvSpPr>
        <p:spPr bwMode="auto">
          <a:xfrm flipH="1" flipV="1">
            <a:off x="3861982" y="3046869"/>
            <a:ext cx="3990546" cy="68658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cs-CZ" sz="1600"/>
          </a:p>
        </p:txBody>
      </p:sp>
      <p:sp>
        <p:nvSpPr>
          <p:cNvPr id="6148" name="Text Box 8"/>
          <p:cNvSpPr txBox="1">
            <a:spLocks noChangeArrowheads="1"/>
          </p:cNvSpPr>
          <p:nvPr/>
        </p:nvSpPr>
        <p:spPr bwMode="auto">
          <a:xfrm>
            <a:off x="7155446" y="4003747"/>
            <a:ext cx="13941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 b="1" dirty="0" err="1"/>
              <a:t>Obsidian</a:t>
            </a:r>
            <a:r>
              <a:rPr lang="cs-CZ" altLang="cs-CZ" sz="1200" b="1" dirty="0"/>
              <a:t> (</a:t>
            </a:r>
            <a:r>
              <a:rPr lang="en-US" altLang="cs-CZ" sz="1200" b="1" dirty="0"/>
              <a:t>~</a:t>
            </a:r>
            <a:r>
              <a:rPr lang="cs-CZ" altLang="cs-CZ" sz="1200" b="1" dirty="0"/>
              <a:t>380km)</a:t>
            </a:r>
          </a:p>
        </p:txBody>
      </p:sp>
      <p:sp>
        <p:nvSpPr>
          <p:cNvPr id="91146" name="Line 10"/>
          <p:cNvSpPr>
            <a:spLocks noChangeShapeType="1"/>
          </p:cNvSpPr>
          <p:nvPr/>
        </p:nvSpPr>
        <p:spPr bwMode="auto">
          <a:xfrm>
            <a:off x="3297885" y="2860030"/>
            <a:ext cx="424871" cy="124531"/>
          </a:xfrm>
          <a:prstGeom prst="line">
            <a:avLst/>
          </a:prstGeom>
          <a:ln>
            <a:headEnd/>
            <a:tailEnd type="triangle" w="med" len="med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cs-CZ" sz="1600"/>
          </a:p>
        </p:txBody>
      </p:sp>
      <p:sp>
        <p:nvSpPr>
          <p:cNvPr id="6150" name="Text Box 11"/>
          <p:cNvSpPr txBox="1">
            <a:spLocks noChangeArrowheads="1"/>
          </p:cNvSpPr>
          <p:nvPr/>
        </p:nvSpPr>
        <p:spPr bwMode="auto">
          <a:xfrm>
            <a:off x="2374831" y="2398365"/>
            <a:ext cx="14492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altLang="cs-CZ" sz="1200" b="1" dirty="0">
                <a:solidFill>
                  <a:schemeClr val="accent5"/>
                </a:solidFill>
              </a:rPr>
              <a:t>Rock </a:t>
            </a:r>
            <a:r>
              <a:rPr lang="cs-CZ" altLang="cs-CZ" sz="1200" b="1" dirty="0" err="1">
                <a:solidFill>
                  <a:schemeClr val="accent5"/>
                </a:solidFill>
              </a:rPr>
              <a:t>Crystal</a:t>
            </a:r>
            <a:endParaRPr lang="cs-CZ" altLang="cs-CZ" sz="1200" b="1" dirty="0">
              <a:solidFill>
                <a:schemeClr val="accent5"/>
              </a:solidFill>
            </a:endParaRPr>
          </a:p>
          <a:p>
            <a:pPr algn="ctr"/>
            <a:r>
              <a:rPr lang="cs-CZ" altLang="cs-CZ" sz="1200" b="1" dirty="0">
                <a:solidFill>
                  <a:schemeClr val="accent5"/>
                </a:solidFill>
              </a:rPr>
              <a:t>(</a:t>
            </a:r>
            <a:r>
              <a:rPr lang="en-US" altLang="cs-CZ" sz="1200" b="1" dirty="0">
                <a:solidFill>
                  <a:schemeClr val="accent5"/>
                </a:solidFill>
              </a:rPr>
              <a:t>~</a:t>
            </a:r>
            <a:r>
              <a:rPr lang="cs-CZ" altLang="cs-CZ" sz="1200" b="1" dirty="0">
                <a:solidFill>
                  <a:schemeClr val="accent5"/>
                </a:solidFill>
              </a:rPr>
              <a:t>40km)</a:t>
            </a:r>
          </a:p>
        </p:txBody>
      </p:sp>
      <p:sp>
        <p:nvSpPr>
          <p:cNvPr id="91148" name="Line 12"/>
          <p:cNvSpPr>
            <a:spLocks noChangeShapeType="1"/>
          </p:cNvSpPr>
          <p:nvPr/>
        </p:nvSpPr>
        <p:spPr bwMode="auto">
          <a:xfrm flipH="1" flipV="1">
            <a:off x="3722756" y="2993765"/>
            <a:ext cx="1079198" cy="1153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cs-CZ" sz="1600"/>
          </a:p>
        </p:txBody>
      </p:sp>
      <p:sp>
        <p:nvSpPr>
          <p:cNvPr id="6152" name="Text Box 13"/>
          <p:cNvSpPr txBox="1">
            <a:spLocks noChangeArrowheads="1"/>
          </p:cNvSpPr>
          <p:nvPr/>
        </p:nvSpPr>
        <p:spPr bwMode="auto">
          <a:xfrm>
            <a:off x="4646218" y="2793511"/>
            <a:ext cx="152932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 b="1" dirty="0">
                <a:solidFill>
                  <a:srgbClr val="FF0000"/>
                </a:solidFill>
              </a:rPr>
              <a:t>Radiolarite (</a:t>
            </a:r>
            <a:r>
              <a:rPr lang="en-US" altLang="cs-CZ" sz="1200" b="1" dirty="0">
                <a:solidFill>
                  <a:srgbClr val="FF0000"/>
                </a:solidFill>
              </a:rPr>
              <a:t>~</a:t>
            </a:r>
            <a:r>
              <a:rPr lang="cs-CZ" altLang="cs-CZ" sz="1200" b="1" dirty="0">
                <a:solidFill>
                  <a:srgbClr val="FF0000"/>
                </a:solidFill>
              </a:rPr>
              <a:t>100km)</a:t>
            </a:r>
          </a:p>
        </p:txBody>
      </p:sp>
      <p:sp>
        <p:nvSpPr>
          <p:cNvPr id="91150" name="Line 14"/>
          <p:cNvSpPr>
            <a:spLocks noChangeShapeType="1"/>
          </p:cNvSpPr>
          <p:nvPr/>
        </p:nvSpPr>
        <p:spPr bwMode="auto">
          <a:xfrm flipH="1">
            <a:off x="3861981" y="2369440"/>
            <a:ext cx="1048912" cy="636155"/>
          </a:xfrm>
          <a:prstGeom prst="line">
            <a:avLst/>
          </a:prstGeom>
          <a:noFill/>
          <a:ln w="952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cs-CZ" sz="1600"/>
          </a:p>
        </p:txBody>
      </p:sp>
      <p:sp>
        <p:nvSpPr>
          <p:cNvPr id="91152" name="Text Box 16"/>
          <p:cNvSpPr txBox="1">
            <a:spLocks noChangeArrowheads="1"/>
          </p:cNvSpPr>
          <p:nvPr/>
        </p:nvSpPr>
        <p:spPr bwMode="auto">
          <a:xfrm>
            <a:off x="4210189" y="1833839"/>
            <a:ext cx="11835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1400" b="1" dirty="0" err="1">
                <a:solidFill>
                  <a:srgbClr val="FFFF00"/>
                </a:solidFill>
              </a:rPr>
              <a:t>Erratic</a:t>
            </a:r>
            <a:r>
              <a:rPr lang="cs-CZ" altLang="cs-CZ" sz="1400" b="1" dirty="0">
                <a:solidFill>
                  <a:srgbClr val="FFFF00"/>
                </a:solidFill>
              </a:rPr>
              <a:t> </a:t>
            </a:r>
            <a:r>
              <a:rPr lang="cs-CZ" altLang="cs-CZ" sz="1400" b="1" dirty="0" smtClean="0">
                <a:solidFill>
                  <a:srgbClr val="FFFF00"/>
                </a:solidFill>
              </a:rPr>
              <a:t>silicite</a:t>
            </a:r>
          </a:p>
          <a:p>
            <a:pPr>
              <a:defRPr/>
            </a:pPr>
            <a:r>
              <a:rPr lang="cs-CZ" altLang="cs-CZ" sz="1400" b="1" dirty="0" smtClean="0">
                <a:solidFill>
                  <a:srgbClr val="FFFF00"/>
                </a:solidFill>
              </a:rPr>
              <a:t>(</a:t>
            </a:r>
            <a:r>
              <a:rPr lang="en-US" altLang="cs-CZ" sz="1400" b="1" dirty="0">
                <a:solidFill>
                  <a:srgbClr val="FFFF00"/>
                </a:solidFill>
              </a:rPr>
              <a:t>~</a:t>
            </a:r>
            <a:r>
              <a:rPr lang="cs-CZ" altLang="cs-CZ" sz="1400" b="1" dirty="0">
                <a:solidFill>
                  <a:srgbClr val="FFFF00"/>
                </a:solidFill>
              </a:rPr>
              <a:t>100km)</a:t>
            </a:r>
          </a:p>
        </p:txBody>
      </p:sp>
      <p:sp>
        <p:nvSpPr>
          <p:cNvPr id="6157" name="Rectangle 2"/>
          <p:cNvSpPr>
            <a:spLocks noGrp="1" noChangeArrowheads="1"/>
          </p:cNvSpPr>
          <p:nvPr>
            <p:ph type="title"/>
          </p:nvPr>
        </p:nvSpPr>
        <p:spPr>
          <a:xfrm>
            <a:off x="108253" y="82487"/>
            <a:ext cx="9105420" cy="632911"/>
          </a:xfrm>
        </p:spPr>
        <p:txBody>
          <a:bodyPr/>
          <a:lstStyle/>
          <a:p>
            <a:pPr algn="l"/>
            <a:r>
              <a:rPr lang="en-US" altLang="cs-CZ" sz="1846" b="1" dirty="0">
                <a:latin typeface="Arial Black" panose="020B0A04020102020204" pitchFamily="34" charset="0"/>
              </a:rPr>
              <a:t>Imported r</a:t>
            </a:r>
            <a:r>
              <a:rPr lang="cs-CZ" altLang="cs-CZ" sz="1846" b="1" dirty="0" err="1">
                <a:latin typeface="Arial Black" panose="020B0A04020102020204" pitchFamily="34" charset="0"/>
              </a:rPr>
              <a:t>aw</a:t>
            </a:r>
            <a:r>
              <a:rPr lang="cs-CZ" altLang="cs-CZ" sz="1846" b="1" dirty="0">
                <a:latin typeface="Arial Black" panose="020B0A04020102020204" pitchFamily="34" charset="0"/>
              </a:rPr>
              <a:t> </a:t>
            </a:r>
            <a:r>
              <a:rPr lang="cs-CZ" altLang="cs-CZ" sz="1846" b="1" dirty="0" err="1">
                <a:latin typeface="Arial Black" panose="020B0A04020102020204" pitchFamily="34" charset="0"/>
              </a:rPr>
              <a:t>materials</a:t>
            </a:r>
            <a:r>
              <a:rPr lang="cs-CZ" altLang="cs-CZ" sz="1846" b="1" dirty="0">
                <a:latin typeface="Arial Black" panose="020B0A04020102020204" pitchFamily="34" charset="0"/>
              </a:rPr>
              <a:t> (Brno as a reference </a:t>
            </a:r>
            <a:r>
              <a:rPr lang="cs-CZ" altLang="cs-CZ" sz="1846" b="1" dirty="0" smtClean="0">
                <a:latin typeface="Arial Black" panose="020B0A04020102020204" pitchFamily="34" charset="0"/>
              </a:rPr>
              <a:t>point, in direct lines)</a:t>
            </a:r>
            <a:endParaRPr lang="cs-CZ" altLang="cs-CZ" sz="1846" b="1" dirty="0">
              <a:latin typeface="Arial Black" panose="020B0A04020102020204" pitchFamily="34" charset="0"/>
            </a:endParaRPr>
          </a:p>
        </p:txBody>
      </p:sp>
      <p:sp>
        <p:nvSpPr>
          <p:cNvPr id="6158" name="Text Box 13"/>
          <p:cNvSpPr txBox="1">
            <a:spLocks noChangeArrowheads="1"/>
          </p:cNvSpPr>
          <p:nvPr/>
        </p:nvSpPr>
        <p:spPr bwMode="auto">
          <a:xfrm>
            <a:off x="2917229" y="5129194"/>
            <a:ext cx="209147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cs-CZ" sz="1200" b="1" dirty="0" err="1">
                <a:solidFill>
                  <a:srgbClr val="C00000"/>
                </a:solidFill>
              </a:rPr>
              <a:t>Sz</a:t>
            </a:r>
            <a:r>
              <a:rPr lang="cs-CZ" altLang="cs-CZ" sz="1200" b="1" dirty="0">
                <a:solidFill>
                  <a:srgbClr val="C00000"/>
                </a:solidFill>
              </a:rPr>
              <a:t>e</a:t>
            </a:r>
            <a:r>
              <a:rPr lang="en-US" altLang="cs-CZ" sz="1200" b="1" dirty="0" err="1">
                <a:solidFill>
                  <a:srgbClr val="C00000"/>
                </a:solidFill>
              </a:rPr>
              <a:t>ntg</a:t>
            </a:r>
            <a:r>
              <a:rPr lang="cs-CZ" altLang="cs-CZ" sz="1200" b="1" dirty="0">
                <a:solidFill>
                  <a:srgbClr val="C00000"/>
                </a:solidFill>
              </a:rPr>
              <a:t>á</a:t>
            </a:r>
            <a:r>
              <a:rPr lang="en-US" altLang="cs-CZ" sz="1200" b="1" dirty="0">
                <a:solidFill>
                  <a:srgbClr val="C00000"/>
                </a:solidFill>
              </a:rPr>
              <a:t>l </a:t>
            </a:r>
            <a:r>
              <a:rPr lang="cs-CZ" altLang="cs-CZ" sz="1200" b="1" dirty="0">
                <a:solidFill>
                  <a:srgbClr val="C00000"/>
                </a:solidFill>
              </a:rPr>
              <a:t>Radiolarite (</a:t>
            </a:r>
            <a:r>
              <a:rPr lang="en-US" altLang="cs-CZ" sz="1200" b="1" dirty="0">
                <a:solidFill>
                  <a:srgbClr val="C00000"/>
                </a:solidFill>
              </a:rPr>
              <a:t>~</a:t>
            </a:r>
            <a:r>
              <a:rPr lang="cs-CZ" altLang="cs-CZ" sz="1200" b="1" dirty="0">
                <a:solidFill>
                  <a:srgbClr val="C00000"/>
                </a:solidFill>
              </a:rPr>
              <a:t>260km)</a:t>
            </a:r>
          </a:p>
        </p:txBody>
      </p:sp>
      <p:sp>
        <p:nvSpPr>
          <p:cNvPr id="18" name="Line 7"/>
          <p:cNvSpPr>
            <a:spLocks noChangeShapeType="1"/>
          </p:cNvSpPr>
          <p:nvPr/>
        </p:nvSpPr>
        <p:spPr bwMode="auto">
          <a:xfrm flipH="1" flipV="1">
            <a:off x="3786141" y="3024338"/>
            <a:ext cx="1134651" cy="2235819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cs-CZ" sz="1600"/>
          </a:p>
        </p:txBody>
      </p:sp>
    </p:spTree>
    <p:extLst>
      <p:ext uri="{BB962C8B-B14F-4D97-AF65-F5344CB8AC3E}">
        <p14:creationId xmlns:p14="http://schemas.microsoft.com/office/powerpoint/2010/main" val="75553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641" y="146115"/>
            <a:ext cx="6400269" cy="3229069"/>
          </a:xfrm>
          <a:prstGeom prst="rect">
            <a:avLst/>
          </a:prstGeom>
        </p:spPr>
      </p:pic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188999" y="146115"/>
            <a:ext cx="9133256" cy="490799"/>
          </a:xfrm>
        </p:spPr>
        <p:txBody>
          <a:bodyPr>
            <a:normAutofit/>
          </a:bodyPr>
          <a:lstStyle/>
          <a:p>
            <a:pPr algn="l"/>
            <a:r>
              <a:rPr lang="cs-CZ" altLang="cs-CZ" sz="1846" dirty="0" err="1" smtClean="0">
                <a:latin typeface="Arial Black" panose="020B0A04020102020204" pitchFamily="34" charset="0"/>
              </a:rPr>
              <a:t>Comparison</a:t>
            </a:r>
            <a:r>
              <a:rPr lang="cs-CZ" altLang="cs-CZ" sz="1846" dirty="0" smtClean="0">
                <a:latin typeface="Arial Black" panose="020B0A04020102020204" pitchFamily="34" charset="0"/>
              </a:rPr>
              <a:t>: </a:t>
            </a:r>
            <a:r>
              <a:rPr lang="cs-CZ" altLang="cs-CZ" sz="1846" dirty="0" err="1" smtClean="0">
                <a:latin typeface="Arial Black" panose="020B0A04020102020204" pitchFamily="34" charset="0"/>
              </a:rPr>
              <a:t>Raw</a:t>
            </a:r>
            <a:r>
              <a:rPr lang="cs-CZ" altLang="cs-CZ" sz="1846" dirty="0" smtClean="0">
                <a:latin typeface="Arial Black" panose="020B0A04020102020204" pitchFamily="34" charset="0"/>
              </a:rPr>
              <a:t> </a:t>
            </a:r>
            <a:r>
              <a:rPr lang="cs-CZ" altLang="cs-CZ" sz="1846" dirty="0" err="1" smtClean="0">
                <a:latin typeface="Arial Black" panose="020B0A04020102020204" pitchFamily="34" charset="0"/>
              </a:rPr>
              <a:t>material</a:t>
            </a:r>
            <a:r>
              <a:rPr lang="cs-CZ" altLang="cs-CZ" sz="1846" dirty="0" smtClean="0">
                <a:latin typeface="Arial Black" panose="020B0A04020102020204" pitchFamily="34" charset="0"/>
              </a:rPr>
              <a:t> </a:t>
            </a:r>
            <a:r>
              <a:rPr lang="cs-CZ" altLang="cs-CZ" sz="1846" dirty="0" err="1" smtClean="0">
                <a:latin typeface="Arial Black" panose="020B0A04020102020204" pitchFamily="34" charset="0"/>
              </a:rPr>
              <a:t>supply</a:t>
            </a:r>
            <a:endParaRPr lang="cs-CZ" altLang="cs-CZ" sz="1846" dirty="0">
              <a:latin typeface="Arial Black" panose="020B0A04020102020204" pitchFamily="34" charset="0"/>
            </a:endParaRPr>
          </a:p>
        </p:txBody>
      </p:sp>
      <p:sp>
        <p:nvSpPr>
          <p:cNvPr id="18436" name="Obdélník 2"/>
          <p:cNvSpPr>
            <a:spLocks noChangeArrowheads="1"/>
          </p:cNvSpPr>
          <p:nvPr/>
        </p:nvSpPr>
        <p:spPr bwMode="auto">
          <a:xfrm>
            <a:off x="1710309" y="4625231"/>
            <a:ext cx="184731" cy="319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9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 sz="1661"/>
          </a:p>
        </p:txBody>
      </p:sp>
      <p:sp>
        <p:nvSpPr>
          <p:cNvPr id="4" name="Obdélník 3"/>
          <p:cNvSpPr/>
          <p:nvPr/>
        </p:nvSpPr>
        <p:spPr>
          <a:xfrm>
            <a:off x="188999" y="886497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/>
              <a:t>Stránská</a:t>
            </a:r>
            <a:r>
              <a:rPr lang="en-US" b="1" dirty="0"/>
              <a:t> </a:t>
            </a:r>
            <a:r>
              <a:rPr lang="en-US" b="1" dirty="0" err="1"/>
              <a:t>skála</a:t>
            </a:r>
            <a:r>
              <a:rPr lang="en-US" b="1" dirty="0"/>
              <a:t> IV: </a:t>
            </a:r>
            <a:r>
              <a:rPr lang="cs-CZ" dirty="0" err="1" smtClean="0"/>
              <a:t>Imported</a:t>
            </a:r>
            <a:r>
              <a:rPr lang="cs-CZ" dirty="0" smtClean="0"/>
              <a:t> and </a:t>
            </a:r>
            <a:r>
              <a:rPr lang="cs-CZ" dirty="0" err="1" smtClean="0"/>
              <a:t>local</a:t>
            </a:r>
            <a:r>
              <a:rPr lang="cs-CZ" dirty="0" smtClean="0"/>
              <a:t> </a:t>
            </a:r>
            <a:r>
              <a:rPr lang="cs-CZ" dirty="0" err="1" smtClean="0"/>
              <a:t>rocks</a:t>
            </a:r>
            <a:r>
              <a:rPr lang="cs-CZ" dirty="0" smtClean="0"/>
              <a:t> (</a:t>
            </a:r>
            <a:r>
              <a:rPr lang="cs-CZ" dirty="0" err="1" smtClean="0"/>
              <a:t>from</a:t>
            </a:r>
            <a:r>
              <a:rPr lang="cs-CZ" dirty="0" smtClean="0"/>
              <a:t> </a:t>
            </a:r>
            <a:r>
              <a:rPr lang="cs-CZ" dirty="0" err="1" smtClean="0"/>
              <a:t>nearby</a:t>
            </a:r>
            <a:r>
              <a:rPr lang="cs-CZ" dirty="0" smtClean="0"/>
              <a:t> </a:t>
            </a:r>
            <a:r>
              <a:rPr lang="cs-CZ" dirty="0" err="1" smtClean="0"/>
              <a:t>gravels</a:t>
            </a:r>
            <a:r>
              <a:rPr lang="cs-CZ" dirty="0" smtClean="0"/>
              <a:t>) are </a:t>
            </a:r>
            <a:r>
              <a:rPr lang="cs-CZ" dirty="0" err="1" smtClean="0"/>
              <a:t>almost</a:t>
            </a:r>
            <a:r>
              <a:rPr lang="cs-CZ" dirty="0" smtClean="0"/>
              <a:t> </a:t>
            </a:r>
            <a:r>
              <a:rPr lang="cs-CZ" dirty="0" smtClean="0"/>
              <a:t>in </a:t>
            </a:r>
            <a:r>
              <a:rPr lang="cs-CZ" dirty="0" err="1" smtClean="0"/>
              <a:t>equal</a:t>
            </a:r>
            <a:r>
              <a:rPr lang="cs-CZ" dirty="0" smtClean="0"/>
              <a:t> </a:t>
            </a:r>
            <a:r>
              <a:rPr lang="cs-CZ" dirty="0" err="1" smtClean="0"/>
              <a:t>proportions</a:t>
            </a:r>
            <a:r>
              <a:rPr lang="cs-CZ" dirty="0" smtClean="0"/>
              <a:t>. </a:t>
            </a:r>
            <a:endParaRPr lang="cs-CZ" dirty="0" smtClean="0"/>
          </a:p>
          <a:p>
            <a:r>
              <a:rPr lang="en-US" b="1" dirty="0" err="1" smtClean="0"/>
              <a:t>Mohelno-Plevovce</a:t>
            </a:r>
            <a:r>
              <a:rPr lang="en-US" b="1" dirty="0" smtClean="0"/>
              <a:t>: </a:t>
            </a:r>
            <a:r>
              <a:rPr lang="cs-CZ" dirty="0" smtClean="0"/>
              <a:t>In </a:t>
            </a:r>
            <a:r>
              <a:rPr lang="cs-CZ" dirty="0" err="1" smtClean="0"/>
              <a:t>total</a:t>
            </a:r>
            <a:r>
              <a:rPr lang="cs-CZ" dirty="0" smtClean="0"/>
              <a:t>, </a:t>
            </a:r>
            <a:r>
              <a:rPr lang="cs-CZ" dirty="0" err="1" smtClean="0"/>
              <a:t>local</a:t>
            </a:r>
            <a:r>
              <a:rPr lang="cs-CZ" dirty="0" smtClean="0"/>
              <a:t> </a:t>
            </a:r>
            <a:r>
              <a:rPr lang="cs-CZ" dirty="0" err="1" smtClean="0"/>
              <a:t>rocks</a:t>
            </a:r>
            <a:r>
              <a:rPr lang="cs-CZ" dirty="0" smtClean="0"/>
              <a:t> </a:t>
            </a:r>
            <a:r>
              <a:rPr lang="cs-CZ" dirty="0" err="1" smtClean="0"/>
              <a:t>significantly</a:t>
            </a:r>
            <a:r>
              <a:rPr lang="cs-CZ" dirty="0" smtClean="0"/>
              <a:t> </a:t>
            </a:r>
            <a:r>
              <a:rPr lang="cs-CZ" dirty="0" err="1" smtClean="0"/>
              <a:t>prevail</a:t>
            </a:r>
            <a:r>
              <a:rPr lang="cs-CZ" dirty="0" smtClean="0"/>
              <a:t> </a:t>
            </a:r>
            <a:r>
              <a:rPr lang="cs-CZ" dirty="0" err="1" smtClean="0"/>
              <a:t>over</a:t>
            </a:r>
            <a:r>
              <a:rPr lang="cs-CZ" dirty="0" smtClean="0"/>
              <a:t> </a:t>
            </a:r>
            <a:r>
              <a:rPr lang="cs-CZ" dirty="0" err="1" smtClean="0"/>
              <a:t>imported</a:t>
            </a:r>
            <a:r>
              <a:rPr lang="cs-CZ" dirty="0" smtClean="0"/>
              <a:t>.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= &gt; </a:t>
            </a:r>
            <a:r>
              <a:rPr lang="cs-CZ" b="1" dirty="0" err="1" smtClean="0"/>
              <a:t>Similar</a:t>
            </a:r>
            <a:r>
              <a:rPr lang="cs-CZ" b="1" dirty="0" smtClean="0"/>
              <a:t>, </a:t>
            </a:r>
            <a:r>
              <a:rPr lang="cs-CZ" b="1" dirty="0" err="1" smtClean="0"/>
              <a:t>however</a:t>
            </a:r>
            <a:r>
              <a:rPr lang="cs-CZ" b="1" dirty="0" smtClean="0"/>
              <a:t>, more </a:t>
            </a:r>
            <a:r>
              <a:rPr lang="cs-CZ" dirty="0" smtClean="0"/>
              <a:t>rock </a:t>
            </a:r>
            <a:r>
              <a:rPr lang="cs-CZ" dirty="0" err="1"/>
              <a:t>varieties</a:t>
            </a:r>
            <a:r>
              <a:rPr lang="cs-CZ" dirty="0"/>
              <a:t> (</a:t>
            </a:r>
            <a:r>
              <a:rPr lang="cs-CZ" dirty="0" err="1"/>
              <a:t>although</a:t>
            </a:r>
            <a:r>
              <a:rPr lang="cs-CZ" dirty="0"/>
              <a:t> </a:t>
            </a:r>
            <a:r>
              <a:rPr lang="cs-CZ" dirty="0" err="1"/>
              <a:t>represented</a:t>
            </a:r>
            <a:r>
              <a:rPr lang="cs-CZ" dirty="0"/>
              <a:t> by </a:t>
            </a:r>
            <a:r>
              <a:rPr lang="cs-CZ" dirty="0" err="1"/>
              <a:t>isolated</a:t>
            </a:r>
            <a:r>
              <a:rPr lang="cs-CZ" dirty="0"/>
              <a:t> </a:t>
            </a:r>
            <a:r>
              <a:rPr lang="cs-CZ" dirty="0" err="1"/>
              <a:t>items</a:t>
            </a:r>
            <a:r>
              <a:rPr lang="cs-CZ" dirty="0" smtClean="0"/>
              <a:t>) in </a:t>
            </a:r>
            <a:r>
              <a:rPr lang="cs-CZ" dirty="0"/>
              <a:t>Stránská skála </a:t>
            </a:r>
            <a:r>
              <a:rPr lang="cs-CZ" dirty="0" err="1" smtClean="0"/>
              <a:t>assemblage</a:t>
            </a:r>
            <a:r>
              <a:rPr lang="cs-CZ" dirty="0" smtClean="0"/>
              <a:t> and </a:t>
            </a:r>
            <a:r>
              <a:rPr lang="cs-CZ" dirty="0" err="1" smtClean="0"/>
              <a:t>Szentgál</a:t>
            </a:r>
            <a:r>
              <a:rPr lang="cs-CZ" dirty="0" smtClean="0"/>
              <a:t>-type radiolarite in Mohelno </a:t>
            </a:r>
            <a:r>
              <a:rPr lang="cs-CZ" dirty="0" err="1" smtClean="0"/>
              <a:t>assemblage</a:t>
            </a:r>
            <a:r>
              <a:rPr lang="cs-CZ" dirty="0" smtClean="0"/>
              <a:t>.</a:t>
            </a:r>
            <a:endParaRPr lang="en-US" dirty="0"/>
          </a:p>
          <a:p>
            <a:endParaRPr lang="en-US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9676014" y="2709948"/>
            <a:ext cx="19618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rocks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60.4%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69573"/>
            <a:ext cx="5020887" cy="3257196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3178232" y="6195751"/>
            <a:ext cx="19618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rocks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80.7%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9635028" y="151300"/>
            <a:ext cx="1786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Stránská</a:t>
            </a:r>
            <a:r>
              <a:rPr lang="en-US" b="1" dirty="0"/>
              <a:t> </a:t>
            </a:r>
            <a:r>
              <a:rPr lang="en-US" b="1" dirty="0" err="1"/>
              <a:t>skála</a:t>
            </a:r>
            <a:r>
              <a:rPr lang="en-US" b="1" dirty="0"/>
              <a:t> IV</a:t>
            </a:r>
            <a:endParaRPr lang="en-US" dirty="0"/>
          </a:p>
        </p:txBody>
      </p:sp>
      <p:sp>
        <p:nvSpPr>
          <p:cNvPr id="11" name="Obdélník 10"/>
          <p:cNvSpPr/>
          <p:nvPr/>
        </p:nvSpPr>
        <p:spPr>
          <a:xfrm>
            <a:off x="3176422" y="3536737"/>
            <a:ext cx="19636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Mohelno-Plevovce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91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1124" y="248748"/>
            <a:ext cx="10515600" cy="516024"/>
          </a:xfrm>
        </p:spPr>
        <p:txBody>
          <a:bodyPr>
            <a:normAutofit/>
          </a:bodyPr>
          <a:lstStyle/>
          <a:p>
            <a:r>
              <a:rPr lang="cs-CZ" altLang="cs-CZ" sz="2000" dirty="0" err="1">
                <a:latin typeface="Arial Black" panose="020B0A04020102020204" pitchFamily="34" charset="0"/>
              </a:rPr>
              <a:t>Comparison</a:t>
            </a:r>
            <a:r>
              <a:rPr lang="cs-CZ" altLang="cs-CZ" sz="2000" dirty="0">
                <a:latin typeface="Arial Black" panose="020B0A04020102020204" pitchFamily="34" charset="0"/>
              </a:rPr>
              <a:t>: </a:t>
            </a:r>
            <a:r>
              <a:rPr lang="cs-CZ" altLang="cs-CZ" sz="2000" dirty="0" smtClean="0">
                <a:latin typeface="Arial Black" panose="020B0A04020102020204" pitchFamily="34" charset="0"/>
              </a:rPr>
              <a:t>Technology</a:t>
            </a:r>
            <a:endParaRPr lang="cs-CZ" sz="2000" dirty="0">
              <a:latin typeface="Arial Black" panose="020B0A040201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536154" y="1377753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/>
              <a:t>Stránská</a:t>
            </a:r>
            <a:r>
              <a:rPr lang="en-US" b="1" dirty="0"/>
              <a:t> </a:t>
            </a:r>
            <a:r>
              <a:rPr lang="en-US" b="1" dirty="0" err="1"/>
              <a:t>skála</a:t>
            </a:r>
            <a:r>
              <a:rPr lang="en-US" b="1" dirty="0"/>
              <a:t> IV: </a:t>
            </a:r>
            <a:r>
              <a:rPr lang="cs-CZ" dirty="0" err="1" smtClean="0"/>
              <a:t>blade</a:t>
            </a:r>
            <a:r>
              <a:rPr lang="cs-CZ" dirty="0" smtClean="0"/>
              <a:t> technology, </a:t>
            </a:r>
            <a:r>
              <a:rPr lang="cs-CZ" dirty="0" err="1" smtClean="0"/>
              <a:t>however</a:t>
            </a:r>
            <a:r>
              <a:rPr lang="cs-CZ" dirty="0" smtClean="0"/>
              <a:t>, </a:t>
            </a:r>
            <a:r>
              <a:rPr lang="cs-CZ" dirty="0" err="1" smtClean="0"/>
              <a:t>blade</a:t>
            </a:r>
            <a:r>
              <a:rPr lang="cs-CZ" dirty="0" smtClean="0"/>
              <a:t> </a:t>
            </a:r>
            <a:r>
              <a:rPr lang="cs-CZ" dirty="0" err="1" smtClean="0"/>
              <a:t>cores</a:t>
            </a:r>
            <a:r>
              <a:rPr lang="cs-CZ" dirty="0" smtClean="0"/>
              <a:t> are </a:t>
            </a:r>
            <a:r>
              <a:rPr lang="cs-CZ" dirty="0" err="1" smtClean="0"/>
              <a:t>missing</a:t>
            </a:r>
            <a:r>
              <a:rPr lang="cs-CZ" dirty="0" smtClean="0"/>
              <a:t>, </a:t>
            </a:r>
            <a:r>
              <a:rPr lang="cs-CZ" dirty="0" err="1" smtClean="0"/>
              <a:t>bladelet</a:t>
            </a:r>
            <a:r>
              <a:rPr lang="cs-CZ" dirty="0" smtClean="0"/>
              <a:t> </a:t>
            </a:r>
            <a:r>
              <a:rPr lang="cs-CZ" dirty="0" err="1" smtClean="0"/>
              <a:t>cores</a:t>
            </a:r>
            <a:r>
              <a:rPr lang="cs-CZ" dirty="0" smtClean="0"/>
              <a:t> (</a:t>
            </a:r>
            <a:r>
              <a:rPr lang="cs-CZ" dirty="0" err="1" smtClean="0"/>
              <a:t>bladelets</a:t>
            </a:r>
            <a:r>
              <a:rPr lang="cs-CZ" dirty="0" smtClean="0"/>
              <a:t> </a:t>
            </a:r>
            <a:r>
              <a:rPr lang="cs-CZ" dirty="0" smtClean="0"/>
              <a:t>are </a:t>
            </a:r>
            <a:r>
              <a:rPr lang="cs-CZ" dirty="0" err="1" smtClean="0"/>
              <a:t>missing</a:t>
            </a:r>
            <a:r>
              <a:rPr lang="cs-CZ" dirty="0" smtClean="0"/>
              <a:t> – </a:t>
            </a:r>
            <a:r>
              <a:rPr lang="cs-CZ" dirty="0" err="1" smtClean="0"/>
              <a:t>excavation</a:t>
            </a:r>
            <a:r>
              <a:rPr lang="cs-CZ" dirty="0" smtClean="0"/>
              <a:t> gap)</a:t>
            </a:r>
            <a:endParaRPr lang="cs-CZ" dirty="0"/>
          </a:p>
          <a:p>
            <a:endParaRPr lang="en-US" dirty="0"/>
          </a:p>
          <a:p>
            <a:r>
              <a:rPr lang="en-US" b="1" dirty="0" err="1"/>
              <a:t>Mohelno-Plevovce</a:t>
            </a:r>
            <a:r>
              <a:rPr lang="en-US" b="1" dirty="0"/>
              <a:t>: </a:t>
            </a:r>
            <a:r>
              <a:rPr lang="cs-CZ" dirty="0" err="1" smtClean="0">
                <a:cs typeface="Arial" panose="020B0604020202020204" pitchFamily="34" charset="0"/>
              </a:rPr>
              <a:t>flakes</a:t>
            </a:r>
            <a:r>
              <a:rPr lang="cs-CZ" dirty="0" smtClean="0">
                <a:cs typeface="Arial" panose="020B0604020202020204" pitchFamily="34" charset="0"/>
              </a:rPr>
              <a:t>, </a:t>
            </a:r>
            <a:r>
              <a:rPr lang="cs-CZ" dirty="0" err="1" smtClean="0">
                <a:cs typeface="Arial" panose="020B0604020202020204" pitchFamily="34" charset="0"/>
              </a:rPr>
              <a:t>iregular</a:t>
            </a:r>
            <a:r>
              <a:rPr lang="cs-CZ" dirty="0" smtClean="0">
                <a:cs typeface="Arial" panose="020B0604020202020204" pitchFamily="34" charset="0"/>
              </a:rPr>
              <a:t> </a:t>
            </a:r>
            <a:r>
              <a:rPr lang="cs-CZ" dirty="0" err="1" smtClean="0">
                <a:cs typeface="Arial" panose="020B0604020202020204" pitchFamily="34" charset="0"/>
              </a:rPr>
              <a:t>cores</a:t>
            </a:r>
            <a:r>
              <a:rPr lang="cs-CZ" dirty="0" smtClean="0">
                <a:cs typeface="Arial" panose="020B0604020202020204" pitchFamily="34" charset="0"/>
              </a:rPr>
              <a:t>, end </a:t>
            </a:r>
            <a:r>
              <a:rPr lang="cs-CZ" dirty="0" err="1" smtClean="0">
                <a:cs typeface="Arial" panose="020B0604020202020204" pitchFamily="34" charset="0"/>
              </a:rPr>
              <a:t>scrapers</a:t>
            </a:r>
            <a:r>
              <a:rPr lang="cs-CZ" dirty="0" smtClean="0">
                <a:cs typeface="Arial" panose="020B0604020202020204" pitchFamily="34" charset="0"/>
              </a:rPr>
              <a:t> and </a:t>
            </a:r>
            <a:r>
              <a:rPr lang="cs-CZ" dirty="0" err="1" smtClean="0">
                <a:cs typeface="Arial" panose="020B0604020202020204" pitchFamily="34" charset="0"/>
              </a:rPr>
              <a:t>splintered</a:t>
            </a:r>
            <a:r>
              <a:rPr lang="cs-CZ" dirty="0" smtClean="0">
                <a:cs typeface="Arial" panose="020B0604020202020204" pitchFamily="34" charset="0"/>
              </a:rPr>
              <a:t> </a:t>
            </a:r>
            <a:r>
              <a:rPr lang="cs-CZ" dirty="0" err="1" smtClean="0">
                <a:cs typeface="Arial" panose="020B0604020202020204" pitchFamily="34" charset="0"/>
              </a:rPr>
              <a:t>tools</a:t>
            </a:r>
            <a:r>
              <a:rPr lang="cs-CZ" dirty="0" smtClean="0">
                <a:cs typeface="Arial" panose="020B0604020202020204" pitchFamily="34" charset="0"/>
              </a:rPr>
              <a:t> </a:t>
            </a:r>
            <a:r>
              <a:rPr lang="cs-CZ" dirty="0" err="1" smtClean="0">
                <a:cs typeface="Arial" panose="020B0604020202020204" pitchFamily="34" charset="0"/>
              </a:rPr>
              <a:t>served</a:t>
            </a:r>
            <a:r>
              <a:rPr lang="cs-CZ" dirty="0" smtClean="0">
                <a:cs typeface="Arial" panose="020B0604020202020204" pitchFamily="34" charset="0"/>
              </a:rPr>
              <a:t> as </a:t>
            </a:r>
            <a:r>
              <a:rPr lang="cs-CZ" dirty="0" err="1" smtClean="0">
                <a:cs typeface="Arial" panose="020B0604020202020204" pitchFamily="34" charset="0"/>
              </a:rPr>
              <a:t>cores</a:t>
            </a:r>
            <a:r>
              <a:rPr lang="cs-CZ" dirty="0" smtClean="0">
                <a:cs typeface="Arial" panose="020B0604020202020204" pitchFamily="34" charset="0"/>
              </a:rPr>
              <a:t> </a:t>
            </a:r>
            <a:r>
              <a:rPr lang="cs-CZ" dirty="0" err="1" smtClean="0">
                <a:cs typeface="Arial" panose="020B0604020202020204" pitchFamily="34" charset="0"/>
              </a:rPr>
              <a:t>for</a:t>
            </a:r>
            <a:r>
              <a:rPr lang="cs-CZ" dirty="0" smtClean="0">
                <a:cs typeface="Arial" panose="020B0604020202020204" pitchFamily="34" charset="0"/>
              </a:rPr>
              <a:t> </a:t>
            </a:r>
            <a:r>
              <a:rPr lang="cs-CZ" dirty="0" err="1" smtClean="0">
                <a:cs typeface="Arial" panose="020B0604020202020204" pitchFamily="34" charset="0"/>
              </a:rPr>
              <a:t>Sagaidak-Muralovka</a:t>
            </a:r>
            <a:r>
              <a:rPr lang="cs-CZ" dirty="0" smtClean="0">
                <a:cs typeface="Arial" panose="020B0604020202020204" pitchFamily="34" charset="0"/>
              </a:rPr>
              <a:t> type </a:t>
            </a:r>
            <a:r>
              <a:rPr lang="cs-CZ" dirty="0" err="1" smtClean="0">
                <a:cs typeface="Arial" panose="020B0604020202020204" pitchFamily="34" charset="0"/>
              </a:rPr>
              <a:t>microliths</a:t>
            </a:r>
            <a:r>
              <a:rPr lang="cs-CZ" dirty="0" smtClean="0">
                <a:cs typeface="Arial" panose="020B0604020202020204" pitchFamily="34" charset="0"/>
              </a:rPr>
              <a:t> </a:t>
            </a:r>
            <a:r>
              <a:rPr lang="cs-CZ" dirty="0" err="1" smtClean="0">
                <a:cs typeface="Arial" panose="020B0604020202020204" pitchFamily="34" charset="0"/>
              </a:rPr>
              <a:t>production</a:t>
            </a:r>
            <a:r>
              <a:rPr lang="cs-CZ" dirty="0" smtClean="0">
                <a:cs typeface="Arial" panose="020B0604020202020204" pitchFamily="34" charset="0"/>
              </a:rPr>
              <a:t>.</a:t>
            </a:r>
          </a:p>
          <a:p>
            <a:endParaRPr lang="cs-CZ" dirty="0">
              <a:cs typeface="Arial" panose="020B0604020202020204" pitchFamily="34" charset="0"/>
            </a:endParaRPr>
          </a:p>
          <a:p>
            <a:r>
              <a:rPr lang="en-US" dirty="0" smtClean="0">
                <a:cs typeface="Arial" panose="020B0604020202020204" pitchFamily="34" charset="0"/>
              </a:rPr>
              <a:t> </a:t>
            </a:r>
            <a:endParaRPr lang="en-US" dirty="0"/>
          </a:p>
          <a:p>
            <a:r>
              <a:rPr lang="en-US" b="1" dirty="0"/>
              <a:t>= &gt; Completely </a:t>
            </a:r>
            <a:r>
              <a:rPr lang="en-US" b="1" dirty="0" smtClean="0"/>
              <a:t>different</a:t>
            </a:r>
            <a:endParaRPr lang="en-US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794" y="3007579"/>
            <a:ext cx="7795967" cy="385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12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1124" y="248748"/>
            <a:ext cx="10515600" cy="516024"/>
          </a:xfrm>
        </p:spPr>
        <p:txBody>
          <a:bodyPr>
            <a:normAutofit/>
          </a:bodyPr>
          <a:lstStyle/>
          <a:p>
            <a:r>
              <a:rPr lang="cs-CZ" altLang="cs-CZ" sz="2000" dirty="0" err="1">
                <a:latin typeface="Arial Black" panose="020B0A04020102020204" pitchFamily="34" charset="0"/>
              </a:rPr>
              <a:t>Comparison</a:t>
            </a:r>
            <a:r>
              <a:rPr lang="cs-CZ" altLang="cs-CZ" sz="2000" dirty="0">
                <a:latin typeface="Arial Black" panose="020B0A04020102020204" pitchFamily="34" charset="0"/>
              </a:rPr>
              <a:t>: </a:t>
            </a:r>
            <a:r>
              <a:rPr lang="cs-CZ" altLang="cs-CZ" sz="2000" dirty="0" smtClean="0">
                <a:latin typeface="Arial Black" panose="020B0A04020102020204" pitchFamily="34" charset="0"/>
              </a:rPr>
              <a:t>Typology</a:t>
            </a:r>
            <a:endParaRPr lang="cs-CZ" sz="2000" dirty="0">
              <a:latin typeface="Arial Black" panose="020B0A040201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536154" y="1377753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/>
              <a:t>Stránská</a:t>
            </a:r>
            <a:r>
              <a:rPr lang="en-US" b="1" dirty="0"/>
              <a:t> </a:t>
            </a:r>
            <a:r>
              <a:rPr lang="en-US" b="1" dirty="0" err="1"/>
              <a:t>skála</a:t>
            </a:r>
            <a:r>
              <a:rPr lang="en-US" b="1" dirty="0"/>
              <a:t> IV: </a:t>
            </a:r>
            <a:r>
              <a:rPr lang="cs-CZ" dirty="0" smtClean="0"/>
              <a:t>End </a:t>
            </a:r>
            <a:r>
              <a:rPr lang="cs-CZ" dirty="0" err="1" smtClean="0"/>
              <a:t>scrapers</a:t>
            </a:r>
            <a:r>
              <a:rPr lang="cs-CZ" dirty="0" smtClean="0"/>
              <a:t> (</a:t>
            </a:r>
            <a:r>
              <a:rPr lang="cs-CZ" dirty="0" err="1" smtClean="0"/>
              <a:t>including</a:t>
            </a:r>
            <a:r>
              <a:rPr lang="cs-CZ" dirty="0" smtClean="0"/>
              <a:t> </a:t>
            </a:r>
            <a:r>
              <a:rPr lang="cs-CZ" dirty="0" err="1" smtClean="0"/>
              <a:t>atypical</a:t>
            </a:r>
            <a:r>
              <a:rPr lang="cs-CZ" dirty="0" smtClean="0"/>
              <a:t> </a:t>
            </a:r>
            <a:r>
              <a:rPr lang="cs-CZ" dirty="0" err="1" smtClean="0"/>
              <a:t>carinated</a:t>
            </a:r>
            <a:r>
              <a:rPr lang="cs-CZ" dirty="0" smtClean="0"/>
              <a:t> </a:t>
            </a:r>
            <a:r>
              <a:rPr lang="cs-CZ" dirty="0" err="1" smtClean="0"/>
              <a:t>forms</a:t>
            </a:r>
            <a:r>
              <a:rPr lang="cs-CZ" dirty="0"/>
              <a:t>), </a:t>
            </a:r>
            <a:r>
              <a:rPr lang="cs-CZ" dirty="0" err="1" smtClean="0"/>
              <a:t>burins</a:t>
            </a:r>
            <a:r>
              <a:rPr lang="cs-CZ" dirty="0" smtClean="0"/>
              <a:t> (</a:t>
            </a:r>
            <a:r>
              <a:rPr lang="cs-CZ" dirty="0" err="1" smtClean="0"/>
              <a:t>including</a:t>
            </a:r>
            <a:r>
              <a:rPr lang="cs-CZ" dirty="0" smtClean="0"/>
              <a:t> </a:t>
            </a:r>
            <a:r>
              <a:rPr lang="cs-CZ" dirty="0" err="1" smtClean="0"/>
              <a:t>carinated</a:t>
            </a:r>
            <a:r>
              <a:rPr lang="cs-CZ" dirty="0" smtClean="0"/>
              <a:t> </a:t>
            </a:r>
            <a:r>
              <a:rPr lang="cs-CZ" dirty="0" err="1" smtClean="0"/>
              <a:t>forms</a:t>
            </a:r>
            <a:r>
              <a:rPr lang="cs-CZ" dirty="0" smtClean="0"/>
              <a:t>), </a:t>
            </a:r>
            <a:r>
              <a:rPr lang="cs-CZ" dirty="0" err="1" smtClean="0"/>
              <a:t>backed</a:t>
            </a:r>
            <a:r>
              <a:rPr lang="cs-CZ" dirty="0" smtClean="0"/>
              <a:t> </a:t>
            </a:r>
            <a:r>
              <a:rPr lang="cs-CZ" dirty="0" err="1" smtClean="0"/>
              <a:t>microblades</a:t>
            </a:r>
            <a:endParaRPr lang="cs-CZ" dirty="0" smtClean="0"/>
          </a:p>
          <a:p>
            <a:endParaRPr lang="en-US" dirty="0"/>
          </a:p>
          <a:p>
            <a:r>
              <a:rPr lang="en-US" b="1" dirty="0" err="1"/>
              <a:t>Mohelno-Plevovce</a:t>
            </a:r>
            <a:r>
              <a:rPr lang="en-US" b="1" dirty="0"/>
              <a:t>: </a:t>
            </a:r>
            <a:r>
              <a:rPr lang="cs-CZ" dirty="0"/>
              <a:t>End </a:t>
            </a:r>
            <a:r>
              <a:rPr lang="cs-CZ" dirty="0" err="1"/>
              <a:t>scrapers</a:t>
            </a:r>
            <a:r>
              <a:rPr lang="cs-CZ" dirty="0"/>
              <a:t> (</a:t>
            </a:r>
            <a:r>
              <a:rPr lang="cs-CZ" dirty="0" err="1"/>
              <a:t>including</a:t>
            </a:r>
            <a:r>
              <a:rPr lang="cs-CZ" dirty="0"/>
              <a:t> </a:t>
            </a:r>
            <a:r>
              <a:rPr lang="cs-CZ" dirty="0" err="1"/>
              <a:t>atypical</a:t>
            </a:r>
            <a:r>
              <a:rPr lang="cs-CZ" dirty="0"/>
              <a:t> </a:t>
            </a:r>
            <a:r>
              <a:rPr lang="cs-CZ" dirty="0" err="1"/>
              <a:t>carinated</a:t>
            </a:r>
            <a:r>
              <a:rPr lang="cs-CZ" dirty="0"/>
              <a:t> </a:t>
            </a:r>
            <a:r>
              <a:rPr lang="cs-CZ" dirty="0" err="1"/>
              <a:t>forms</a:t>
            </a:r>
            <a:r>
              <a:rPr lang="cs-CZ" dirty="0"/>
              <a:t>), </a:t>
            </a:r>
            <a:r>
              <a:rPr lang="cs-CZ" dirty="0" err="1" smtClean="0"/>
              <a:t>splintered</a:t>
            </a:r>
            <a:r>
              <a:rPr lang="cs-CZ" dirty="0" smtClean="0"/>
              <a:t> </a:t>
            </a:r>
            <a:r>
              <a:rPr lang="cs-CZ" dirty="0" err="1" smtClean="0"/>
              <a:t>pieces</a:t>
            </a:r>
            <a:r>
              <a:rPr lang="cs-CZ" dirty="0"/>
              <a:t> </a:t>
            </a:r>
            <a:r>
              <a:rPr lang="cs-CZ" dirty="0" smtClean="0"/>
              <a:t>/ </a:t>
            </a:r>
            <a:r>
              <a:rPr lang="cs-CZ" dirty="0" err="1" smtClean="0"/>
              <a:t>bipolar</a:t>
            </a:r>
            <a:r>
              <a:rPr lang="cs-CZ" dirty="0" smtClean="0"/>
              <a:t> </a:t>
            </a:r>
            <a:r>
              <a:rPr lang="cs-CZ" dirty="0" err="1" smtClean="0"/>
              <a:t>anvil</a:t>
            </a:r>
            <a:r>
              <a:rPr lang="cs-CZ" dirty="0" smtClean="0"/>
              <a:t> </a:t>
            </a:r>
            <a:r>
              <a:rPr lang="cs-CZ" dirty="0" err="1" smtClean="0"/>
              <a:t>cores</a:t>
            </a:r>
            <a:r>
              <a:rPr lang="cs-CZ" dirty="0" smtClean="0"/>
              <a:t>, </a:t>
            </a:r>
            <a:r>
              <a:rPr lang="cs-CZ" dirty="0" err="1" smtClean="0"/>
              <a:t>simple</a:t>
            </a:r>
            <a:r>
              <a:rPr lang="cs-CZ" dirty="0" smtClean="0"/>
              <a:t> </a:t>
            </a:r>
            <a:r>
              <a:rPr lang="cs-CZ" dirty="0" err="1" smtClean="0"/>
              <a:t>burins</a:t>
            </a:r>
            <a:r>
              <a:rPr lang="cs-CZ" dirty="0" smtClean="0"/>
              <a:t>, </a:t>
            </a:r>
            <a:r>
              <a:rPr lang="en-US" dirty="0" smtClean="0">
                <a:cs typeface="Arial" panose="020B0604020202020204" pitchFamily="34" charset="0"/>
              </a:rPr>
              <a:t>S</a:t>
            </a:r>
            <a:r>
              <a:rPr lang="cs-CZ" dirty="0" err="1">
                <a:cs typeface="Arial" panose="020B0604020202020204" pitchFamily="34" charset="0"/>
              </a:rPr>
              <a:t>agaidak</a:t>
            </a:r>
            <a:r>
              <a:rPr lang="cs-CZ" dirty="0">
                <a:cs typeface="Arial" panose="020B0604020202020204" pitchFamily="34" charset="0"/>
              </a:rPr>
              <a:t>-</a:t>
            </a:r>
            <a:r>
              <a:rPr lang="cs-CZ" dirty="0" err="1">
                <a:cs typeface="Arial" panose="020B0604020202020204" pitchFamily="34" charset="0"/>
              </a:rPr>
              <a:t>Muralovka</a:t>
            </a:r>
            <a:r>
              <a:rPr lang="cs-CZ" dirty="0">
                <a:cs typeface="Arial" panose="020B0604020202020204" pitchFamily="34" charset="0"/>
              </a:rPr>
              <a:t>-type m</a:t>
            </a:r>
            <a:r>
              <a:rPr lang="en-US" dirty="0" err="1" smtClean="0">
                <a:cs typeface="Arial" panose="020B0604020202020204" pitchFamily="34" charset="0"/>
              </a:rPr>
              <a:t>icroliths</a:t>
            </a:r>
            <a:endParaRPr lang="cs-CZ" dirty="0" smtClean="0">
              <a:cs typeface="Arial" panose="020B0604020202020204" pitchFamily="34" charset="0"/>
            </a:endParaRPr>
          </a:p>
          <a:p>
            <a:endParaRPr lang="cs-CZ" dirty="0">
              <a:cs typeface="Arial" panose="020B0604020202020204" pitchFamily="34" charset="0"/>
            </a:endParaRPr>
          </a:p>
          <a:p>
            <a:r>
              <a:rPr lang="en-US" dirty="0" smtClean="0">
                <a:cs typeface="Arial" panose="020B0604020202020204" pitchFamily="34" charset="0"/>
              </a:rPr>
              <a:t> </a:t>
            </a:r>
            <a:endParaRPr lang="en-US" dirty="0"/>
          </a:p>
          <a:p>
            <a:r>
              <a:rPr lang="en-US" b="1" dirty="0"/>
              <a:t>= &gt; Completely </a:t>
            </a:r>
            <a:r>
              <a:rPr lang="en-US" b="1" dirty="0" smtClean="0"/>
              <a:t>different</a:t>
            </a:r>
            <a:endParaRPr lang="en-US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55" y="8672"/>
            <a:ext cx="5559846" cy="684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0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Obr_7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0066"/>
            <a:ext cx="12192000" cy="8113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87095" y="154236"/>
            <a:ext cx="8229600" cy="836612"/>
          </a:xfrm>
        </p:spPr>
        <p:txBody>
          <a:bodyPr/>
          <a:lstStyle/>
          <a:p>
            <a:pPr algn="l" eaLnBrk="1" hangingPunct="1"/>
            <a:r>
              <a:rPr lang="en-US" altLang="cs-CZ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Concluding remarks</a:t>
            </a:r>
            <a:endParaRPr lang="cs-CZ" altLang="cs-CZ" sz="2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87095" y="1773239"/>
            <a:ext cx="11125785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cs-CZ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lang="cs-CZ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rocks</a:t>
            </a:r>
            <a:r>
              <a:rPr lang="cs-CZ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cs-CZ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ncreases</a:t>
            </a:r>
            <a:r>
              <a:rPr lang="cs-CZ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contrast</a:t>
            </a:r>
            <a:r>
              <a:rPr lang="cs-CZ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cs-CZ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preceeding</a:t>
            </a:r>
            <a:r>
              <a:rPr lang="cs-CZ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Gravettian</a:t>
            </a:r>
            <a:r>
              <a:rPr lang="cs-CZ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cs-CZ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observed</a:t>
            </a:r>
            <a:r>
              <a:rPr lang="cs-CZ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differences</a:t>
            </a:r>
            <a:r>
              <a:rPr lang="cs-CZ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</a:t>
            </a:r>
            <a:r>
              <a:rPr lang="cs-CZ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cs-CZ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</a:t>
            </a:r>
            <a:r>
              <a:rPr lang="cs-CZ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functions</a:t>
            </a:r>
            <a:r>
              <a:rPr lang="cs-CZ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cs-CZ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cs-CZ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cs-CZ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</a:t>
            </a:r>
            <a:r>
              <a:rPr lang="cs-CZ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cs-CZ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heterogeneous</a:t>
            </a:r>
            <a:r>
              <a:rPr lang="cs-CZ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cs-CZ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industries</a:t>
            </a:r>
            <a:r>
              <a:rPr lang="cs-CZ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cs-CZ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LGM?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36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293" y="81438"/>
            <a:ext cx="8365559" cy="421941"/>
          </a:xfrm>
        </p:spPr>
        <p:txBody>
          <a:bodyPr>
            <a:normAutofit/>
          </a:bodyPr>
          <a:lstStyle/>
          <a:p>
            <a:pPr algn="l"/>
            <a:r>
              <a:rPr lang="cs-CZ" altLang="cs-CZ" sz="2000" b="1" dirty="0" smtClean="0">
                <a:latin typeface="Arial Black" panose="020B0A04020102020204" pitchFamily="34" charset="0"/>
              </a:rPr>
              <a:t>Moravia</a:t>
            </a:r>
            <a:r>
              <a:rPr lang="cs-CZ" altLang="cs-CZ" sz="2000" b="1" dirty="0">
                <a:latin typeface="Arial Black" panose="020B0A04020102020204" pitchFamily="34" charset="0"/>
              </a:rPr>
              <a:t>, </a:t>
            </a:r>
            <a:r>
              <a:rPr lang="cs-CZ" altLang="cs-CZ" sz="2000" b="1" dirty="0" err="1" smtClean="0">
                <a:latin typeface="Arial Black" panose="020B0A04020102020204" pitchFamily="34" charset="0"/>
              </a:rPr>
              <a:t>its</a:t>
            </a:r>
            <a:r>
              <a:rPr lang="cs-CZ" altLang="cs-CZ" sz="2000" b="1" dirty="0" smtClean="0">
                <a:latin typeface="Arial Black" panose="020B0A04020102020204" pitchFamily="34" charset="0"/>
              </a:rPr>
              <a:t> </a:t>
            </a:r>
            <a:r>
              <a:rPr lang="cs-CZ" altLang="cs-CZ" sz="2000" b="1" dirty="0" err="1" smtClean="0">
                <a:latin typeface="Arial Black" panose="020B0A04020102020204" pitchFamily="34" charset="0"/>
              </a:rPr>
              <a:t>geographical</a:t>
            </a:r>
            <a:r>
              <a:rPr lang="cs-CZ" altLang="cs-CZ" sz="2000" b="1" dirty="0" smtClean="0">
                <a:latin typeface="Arial Black" panose="020B0A04020102020204" pitchFamily="34" charset="0"/>
              </a:rPr>
              <a:t> </a:t>
            </a:r>
            <a:r>
              <a:rPr lang="cs-CZ" altLang="cs-CZ" sz="2000" b="1" dirty="0" err="1" smtClean="0">
                <a:latin typeface="Arial Black" panose="020B0A04020102020204" pitchFamily="34" charset="0"/>
              </a:rPr>
              <a:t>position</a:t>
            </a:r>
            <a:r>
              <a:rPr lang="cs-CZ" altLang="cs-CZ" sz="2000" b="1" dirty="0" smtClean="0">
                <a:latin typeface="Arial Black" panose="020B0A04020102020204" pitchFamily="34" charset="0"/>
              </a:rPr>
              <a:t>, and </a:t>
            </a:r>
            <a:r>
              <a:rPr lang="cs-CZ" altLang="cs-CZ" sz="2000" b="1" dirty="0" err="1" smtClean="0">
                <a:latin typeface="Arial Black" panose="020B0A04020102020204" pitchFamily="34" charset="0"/>
              </a:rPr>
              <a:t>migration</a:t>
            </a:r>
            <a:r>
              <a:rPr lang="cs-CZ" altLang="cs-CZ" sz="2000" b="1" dirty="0" smtClean="0">
                <a:latin typeface="Arial Black" panose="020B0A04020102020204" pitchFamily="34" charset="0"/>
              </a:rPr>
              <a:t> </a:t>
            </a:r>
            <a:r>
              <a:rPr lang="cs-CZ" altLang="cs-CZ" sz="2000" b="1" dirty="0" err="1" smtClean="0">
                <a:latin typeface="Arial Black" panose="020B0A04020102020204" pitchFamily="34" charset="0"/>
              </a:rPr>
              <a:t>routes</a:t>
            </a:r>
            <a:endParaRPr lang="cs-CZ" altLang="cs-CZ" sz="2000" b="1" dirty="0">
              <a:latin typeface="Arial Black" panose="020B0A04020102020204" pitchFamily="34" charset="0"/>
            </a:endParaRPr>
          </a:p>
        </p:txBody>
      </p:sp>
      <p:pic>
        <p:nvPicPr>
          <p:cNvPr id="143363" name="Picture 3" descr="central-euro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" y="594819"/>
            <a:ext cx="7713005" cy="6263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4" name="Oval 4"/>
          <p:cNvSpPr>
            <a:spLocks noChangeArrowheads="1"/>
          </p:cNvSpPr>
          <p:nvPr/>
        </p:nvSpPr>
        <p:spPr bwMode="auto">
          <a:xfrm>
            <a:off x="3856502" y="3394570"/>
            <a:ext cx="665142" cy="663677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sz="1661"/>
          </a:p>
        </p:txBody>
      </p:sp>
      <p:pic>
        <p:nvPicPr>
          <p:cNvPr id="143365" name="Picture 5" descr="krizovat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293" y="4930944"/>
            <a:ext cx="4086707" cy="183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681411" y="594818"/>
            <a:ext cx="31380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There</a:t>
            </a:r>
            <a:r>
              <a:rPr lang="cs-CZ" dirty="0" smtClean="0"/>
              <a:t> are </a:t>
            </a:r>
            <a:r>
              <a:rPr lang="cs-CZ" dirty="0" err="1" smtClean="0"/>
              <a:t>only</a:t>
            </a:r>
            <a:r>
              <a:rPr lang="cs-CZ" dirty="0" smtClean="0"/>
              <a:t> </a:t>
            </a:r>
            <a:r>
              <a:rPr lang="cs-CZ" dirty="0" err="1" smtClean="0"/>
              <a:t>two</a:t>
            </a:r>
            <a:r>
              <a:rPr lang="cs-CZ" dirty="0" smtClean="0"/>
              <a:t> </a:t>
            </a:r>
            <a:r>
              <a:rPr lang="cs-CZ" dirty="0" err="1" smtClean="0"/>
              <a:t>stratified</a:t>
            </a:r>
            <a:r>
              <a:rPr lang="cs-CZ" dirty="0" smtClean="0"/>
              <a:t> </a:t>
            </a:r>
            <a:r>
              <a:rPr lang="cs-CZ" dirty="0" err="1" smtClean="0"/>
              <a:t>sites</a:t>
            </a:r>
            <a:r>
              <a:rPr lang="cs-CZ" dirty="0" smtClean="0"/>
              <a:t> </a:t>
            </a:r>
            <a:r>
              <a:rPr lang="cs-CZ" dirty="0" err="1" smtClean="0"/>
              <a:t>related</a:t>
            </a:r>
            <a:r>
              <a:rPr lang="cs-CZ" dirty="0" smtClean="0"/>
              <a:t> to </a:t>
            </a:r>
            <a:r>
              <a:rPr lang="cs-CZ" dirty="0" err="1" smtClean="0"/>
              <a:t>the</a:t>
            </a:r>
            <a:r>
              <a:rPr lang="cs-CZ" dirty="0" smtClean="0"/>
              <a:t> LGM </a:t>
            </a:r>
            <a:r>
              <a:rPr lang="cs-CZ" dirty="0" err="1" smtClean="0"/>
              <a:t>peak</a:t>
            </a:r>
            <a:r>
              <a:rPr lang="cs-CZ" dirty="0" smtClean="0"/>
              <a:t> (23-19 </a:t>
            </a:r>
            <a:r>
              <a:rPr lang="cs-CZ" dirty="0" err="1" smtClean="0"/>
              <a:t>ky</a:t>
            </a:r>
            <a:r>
              <a:rPr lang="cs-CZ" dirty="0" smtClean="0"/>
              <a:t> </a:t>
            </a:r>
            <a:r>
              <a:rPr lang="cs-CZ" dirty="0" err="1" smtClean="0"/>
              <a:t>calBP</a:t>
            </a:r>
            <a:r>
              <a:rPr lang="cs-CZ" dirty="0" smtClean="0"/>
              <a:t>) in Moravia – </a:t>
            </a:r>
          </a:p>
          <a:p>
            <a:r>
              <a:rPr lang="cs-CZ" dirty="0" smtClean="0">
                <a:latin typeface="Arial Black" panose="020B0A04020102020204" pitchFamily="34" charset="0"/>
              </a:rPr>
              <a:t>Stránská </a:t>
            </a:r>
            <a:r>
              <a:rPr lang="cs-CZ" dirty="0">
                <a:latin typeface="Arial Black" panose="020B0A04020102020204" pitchFamily="34" charset="0"/>
              </a:rPr>
              <a:t>skála IV </a:t>
            </a:r>
            <a:r>
              <a:rPr lang="en-US" dirty="0">
                <a:latin typeface="Arial Black" panose="020B0A04020102020204" pitchFamily="34" charset="0"/>
              </a:rPr>
              <a:t>&amp; </a:t>
            </a:r>
            <a:r>
              <a:rPr lang="en-US" dirty="0" err="1">
                <a:latin typeface="Arial Black" panose="020B0A04020102020204" pitchFamily="34" charset="0"/>
              </a:rPr>
              <a:t>Mohelno-Plevovce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47995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746" y="140683"/>
            <a:ext cx="10515600" cy="383020"/>
          </a:xfrm>
        </p:spPr>
        <p:txBody>
          <a:bodyPr>
            <a:normAutofit/>
          </a:bodyPr>
          <a:lstStyle/>
          <a:p>
            <a:r>
              <a:rPr lang="cs-CZ" sz="2000" dirty="0" err="1" smtClean="0">
                <a:latin typeface="Arial Black" panose="020B0A04020102020204" pitchFamily="34" charset="0"/>
              </a:rPr>
              <a:t>Dating</a:t>
            </a:r>
            <a:r>
              <a:rPr lang="cs-CZ" sz="2000" dirty="0" smtClean="0">
                <a:latin typeface="Arial Black" panose="020B0A04020102020204" pitchFamily="34" charset="0"/>
              </a:rPr>
              <a:t>: Stránská skála IV </a:t>
            </a:r>
            <a:r>
              <a:rPr lang="en-US" sz="2000" dirty="0" smtClean="0">
                <a:latin typeface="Arial Black" panose="020B0A04020102020204" pitchFamily="34" charset="0"/>
              </a:rPr>
              <a:t>&amp; </a:t>
            </a:r>
            <a:r>
              <a:rPr lang="en-US" sz="2000" dirty="0" err="1" smtClean="0">
                <a:latin typeface="Arial Black" panose="020B0A04020102020204" pitchFamily="34" charset="0"/>
              </a:rPr>
              <a:t>Mohelno-Plevovce</a:t>
            </a:r>
            <a:endParaRPr lang="cs-CZ" sz="2000" dirty="0">
              <a:latin typeface="Arial Black" panose="020B0A040201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894"/>
            <a:ext cx="8227936" cy="587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3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7577" y="143435"/>
            <a:ext cx="9144000" cy="401637"/>
          </a:xfrm>
        </p:spPr>
        <p:txBody>
          <a:bodyPr>
            <a:normAutofit/>
          </a:bodyPr>
          <a:lstStyle/>
          <a:p>
            <a:pPr algn="l"/>
            <a:r>
              <a:rPr lang="cs-CZ" sz="2000" dirty="0" smtClean="0">
                <a:latin typeface="Arial Black" panose="020B0A04020102020204" pitchFamily="34" charset="0"/>
              </a:rPr>
              <a:t>Stránská skála IV</a:t>
            </a:r>
            <a:endParaRPr lang="cs-CZ" sz="2000" dirty="0">
              <a:latin typeface="Arial Black" panose="020B0A040201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1816" y="545072"/>
            <a:ext cx="12084423" cy="1655762"/>
          </a:xfrm>
        </p:spPr>
        <p:txBody>
          <a:bodyPr>
            <a:normAutofit fontScale="92500" lnSpcReduction="20000"/>
          </a:bodyPr>
          <a:lstStyle/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Excavated by J. Svoboda during 1985-86;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Two horse bone accumulations with dispersed stone artifacts (a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number of blades,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rocks often imported).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Interpreted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 horse-hunting site (Svoboda 1991). 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Presence of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dermestid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pupation chambers suggest the horses were killed during Summer (D. West 1996). </a:t>
            </a:r>
          </a:p>
          <a:p>
            <a:pPr algn="l"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Local geomorphology is similar to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North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American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buffalo jumps – a plain suddenly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ending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in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cliff.</a:t>
            </a:r>
          </a:p>
          <a:p>
            <a:pPr algn="l">
              <a:spcAft>
                <a:spcPts val="600"/>
              </a:spcAft>
            </a:pPr>
            <a:r>
              <a:rPr lang="en-US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(Svoboda 1991)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7764"/>
            <a:ext cx="12206239" cy="525331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318" y="1863328"/>
            <a:ext cx="7789682" cy="520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8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511059" y="2166842"/>
            <a:ext cx="9237277" cy="546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 sz="1477"/>
          </a:p>
          <a:p>
            <a:endParaRPr lang="cs-CZ" altLang="cs-CZ" sz="1477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355" y="17929"/>
            <a:ext cx="8860753" cy="691514"/>
          </a:xfrm>
          <a:ln/>
        </p:spPr>
        <p:txBody>
          <a:bodyPr vert="horz" lIns="99671" tIns="49836" rIns="99671" bIns="49836" rtlCol="0" anchor="ctr">
            <a:normAutofit/>
          </a:bodyPr>
          <a:lstStyle/>
          <a:p>
            <a:pPr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  <a:tab pos="8685135" algn="l"/>
              </a:tabLst>
            </a:pPr>
            <a:r>
              <a:rPr lang="cs-CZ" sz="1800" dirty="0" smtClean="0">
                <a:latin typeface="Arial Black" panose="020B0A04020102020204" pitchFamily="34" charset="0"/>
              </a:rPr>
              <a:t>Stránská skála IV</a:t>
            </a:r>
            <a:endParaRPr lang="cs-CZ" altLang="cs-CZ" sz="1846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9443"/>
            <a:ext cx="13105647" cy="709922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9573"/>
            <a:ext cx="13134122" cy="2978427"/>
          </a:xfrm>
          <a:prstGeom prst="rect">
            <a:avLst/>
          </a:prstGeom>
        </p:spPr>
      </p:pic>
      <p:sp>
        <p:nvSpPr>
          <p:cNvPr id="8" name="Ovál 7"/>
          <p:cNvSpPr/>
          <p:nvPr/>
        </p:nvSpPr>
        <p:spPr>
          <a:xfrm>
            <a:off x="4025244" y="3088806"/>
            <a:ext cx="923827" cy="559367"/>
          </a:xfrm>
          <a:prstGeom prst="ellipse">
            <a:avLst/>
          </a:prstGeom>
          <a:solidFill>
            <a:srgbClr val="FF0000">
              <a:alpha val="1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 smtClean="0">
                <a:solidFill>
                  <a:srgbClr val="FF0000"/>
                </a:solidFill>
              </a:rPr>
              <a:t>Site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4662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355" y="17929"/>
            <a:ext cx="8860753" cy="691514"/>
          </a:xfrm>
          <a:ln/>
        </p:spPr>
        <p:txBody>
          <a:bodyPr vert="horz" lIns="99671" tIns="49836" rIns="99671" bIns="49836" rtlCol="0" anchor="ctr">
            <a:normAutofit/>
          </a:bodyPr>
          <a:lstStyle/>
          <a:p>
            <a:pPr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  <a:tab pos="8685135" algn="l"/>
              </a:tabLst>
            </a:pPr>
            <a:r>
              <a:rPr lang="cs-CZ" sz="1800" dirty="0" smtClean="0">
                <a:latin typeface="Arial Black" panose="020B0A04020102020204" pitchFamily="34" charset="0"/>
              </a:rPr>
              <a:t>Stránská skála IV</a:t>
            </a:r>
            <a:endParaRPr lang="cs-CZ" altLang="cs-CZ" sz="1846" b="1" dirty="0"/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511059" y="2166842"/>
            <a:ext cx="9237277" cy="546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 sz="1477"/>
          </a:p>
          <a:p>
            <a:endParaRPr lang="cs-CZ" altLang="cs-CZ" sz="1477"/>
          </a:p>
        </p:txBody>
      </p:sp>
      <p:pic>
        <p:nvPicPr>
          <p:cNvPr id="46086" name="Picture 6" descr="buffalo ju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777" y="3281803"/>
            <a:ext cx="4769224" cy="357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7" name="Picture 7" descr="DSC081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1" y="1410056"/>
            <a:ext cx="7358572" cy="552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358572" y="2865607"/>
            <a:ext cx="46852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Head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Smashed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-In Buffalo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Jump</a:t>
            </a:r>
            <a:r>
              <a:rPr lang="cs-CZ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Alberta, </a:t>
            </a:r>
            <a:r>
              <a:rPr lang="cs-CZ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Canada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700767" y="3801854"/>
            <a:ext cx="1734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Stránská skála IV</a:t>
            </a:r>
            <a:endParaRPr lang="cs-CZ" dirty="0"/>
          </a:p>
        </p:txBody>
      </p:sp>
      <p:sp>
        <p:nvSpPr>
          <p:cNvPr id="4" name="Ovál 3"/>
          <p:cNvSpPr/>
          <p:nvPr/>
        </p:nvSpPr>
        <p:spPr>
          <a:xfrm>
            <a:off x="1437212" y="3687262"/>
            <a:ext cx="2144684" cy="598516"/>
          </a:xfrm>
          <a:prstGeom prst="ellipse">
            <a:avLst/>
          </a:prstGeom>
          <a:solidFill>
            <a:srgbClr val="FF00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918423" y="4441189"/>
            <a:ext cx="3034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The</a:t>
            </a:r>
            <a:r>
              <a:rPr lang="en-US" dirty="0" smtClean="0"/>
              <a:t> last step before </a:t>
            </a:r>
            <a:r>
              <a:rPr lang="cs-CZ" dirty="0"/>
              <a:t>a "</a:t>
            </a:r>
            <a:r>
              <a:rPr lang="cs-CZ" dirty="0" err="1"/>
              <a:t>jump</a:t>
            </a:r>
            <a:r>
              <a:rPr lang="cs-CZ" dirty="0"/>
              <a:t>"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5637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511059" y="2166842"/>
            <a:ext cx="9237277" cy="546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 sz="1477"/>
          </a:p>
          <a:p>
            <a:endParaRPr lang="cs-CZ" altLang="cs-CZ" sz="1477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355" y="17929"/>
            <a:ext cx="8860753" cy="691514"/>
          </a:xfrm>
          <a:ln/>
        </p:spPr>
        <p:txBody>
          <a:bodyPr vert="horz" lIns="99671" tIns="49836" rIns="99671" bIns="49836" rtlCol="0" anchor="ctr">
            <a:normAutofit/>
          </a:bodyPr>
          <a:lstStyle/>
          <a:p>
            <a:pPr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  <a:tab pos="8685135" algn="l"/>
              </a:tabLst>
            </a:pPr>
            <a:r>
              <a:rPr lang="cs-CZ" sz="1800" dirty="0" smtClean="0">
                <a:latin typeface="Arial Black" panose="020B0A04020102020204" pitchFamily="34" charset="0"/>
              </a:rPr>
              <a:t>Stránská skála IV</a:t>
            </a:r>
            <a:endParaRPr lang="cs-CZ" altLang="cs-CZ" sz="1846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55" y="860644"/>
            <a:ext cx="6771168" cy="533233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6355" y="6192982"/>
            <a:ext cx="6942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Fig</a:t>
            </a: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10. </a:t>
            </a:r>
            <a:r>
              <a:rPr lang="cs-CZ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identified</a:t>
            </a: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specimens</a:t>
            </a: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horse</a:t>
            </a: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Stránská </a:t>
            </a:r>
            <a:r>
              <a:rPr lang="cs-CZ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slála</a:t>
            </a: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IV. (</a:t>
            </a:r>
            <a:r>
              <a:rPr lang="cs-CZ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Shaded</a:t>
            </a: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areas</a:t>
            </a: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represent</a:t>
            </a: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absent</a:t>
            </a: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bones</a:t>
            </a: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cs-CZ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Cross</a:t>
            </a: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hatched</a:t>
            </a: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represent</a:t>
            </a: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bones</a:t>
            </a: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rarely</a:t>
            </a: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found</a:t>
            </a: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cs-CZ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According</a:t>
            </a: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West</a:t>
            </a:r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1996.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639787" y="465780"/>
            <a:ext cx="448191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Dixie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West‘s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(1996)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observations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While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heads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rare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Stránská skála 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IV,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they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represented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cultural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levels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Grubgraben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and in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extremely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high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Hungarian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campsite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Sagvar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Segments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articulated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tarsals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distal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tibiae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encased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skin)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recovered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Stránská skála IV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suggest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lower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nonmeaty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limbs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frequently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knocked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away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meaty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upper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limb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bones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butchering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Horse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scapulae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rarely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recovered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Grubgraben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Sagvar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but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found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Stránská skála IV.</a:t>
            </a:r>
          </a:p>
          <a:p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Postcranial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bones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horses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Stránská skála IV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showed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minimal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evidence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breakage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marrow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extraction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Presence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dermestid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pupation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chambers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suggests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Stránská skála IV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horses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died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summer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allowing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complete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dermestid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pupation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cycle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evidence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carnivore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gnawing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found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postcranial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bones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Stránská skála IV.</a:t>
            </a: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976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511059" y="2166842"/>
            <a:ext cx="9237277" cy="546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 altLang="cs-CZ" sz="1477"/>
          </a:p>
          <a:p>
            <a:endParaRPr lang="cs-CZ" altLang="cs-CZ" sz="1477"/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355" y="17929"/>
            <a:ext cx="8860753" cy="691514"/>
          </a:xfrm>
          <a:ln/>
        </p:spPr>
        <p:txBody>
          <a:bodyPr vert="horz" lIns="99671" tIns="49836" rIns="99671" bIns="49836" rtlCol="0" anchor="ctr">
            <a:normAutofit/>
          </a:bodyPr>
          <a:lstStyle/>
          <a:p>
            <a:pPr>
              <a:tabLst>
                <a:tab pos="0" algn="l"/>
                <a:tab pos="413159" algn="l"/>
                <a:tab pos="827784" algn="l"/>
                <a:tab pos="1242408" algn="l"/>
                <a:tab pos="1657033" algn="l"/>
                <a:tab pos="2071657" algn="l"/>
                <a:tab pos="2486282" algn="l"/>
                <a:tab pos="2900905" algn="l"/>
                <a:tab pos="3315530" algn="l"/>
                <a:tab pos="3730154" algn="l"/>
                <a:tab pos="4144779" algn="l"/>
                <a:tab pos="4559403" algn="l"/>
                <a:tab pos="4974028" algn="l"/>
                <a:tab pos="5388652" algn="l"/>
                <a:tab pos="5803276" algn="l"/>
                <a:tab pos="6217900" algn="l"/>
                <a:tab pos="6632525" algn="l"/>
                <a:tab pos="7047149" algn="l"/>
                <a:tab pos="7461774" algn="l"/>
                <a:tab pos="7876398" algn="l"/>
                <a:tab pos="8291023" algn="l"/>
                <a:tab pos="8685135" algn="l"/>
              </a:tabLst>
            </a:pPr>
            <a:r>
              <a:rPr lang="cs-CZ" sz="1800" dirty="0" smtClean="0">
                <a:latin typeface="Arial Black" panose="020B0A04020102020204" pitchFamily="34" charset="0"/>
              </a:rPr>
              <a:t>Stránská skála IV</a:t>
            </a:r>
            <a:endParaRPr lang="cs-CZ" altLang="cs-CZ" sz="1846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3702"/>
            <a:ext cx="8485225" cy="633429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5" y="523702"/>
            <a:ext cx="8030096" cy="664170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4" y="709443"/>
            <a:ext cx="7539644" cy="601870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2" y="603975"/>
            <a:ext cx="7280302" cy="5878602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8643379" y="523702"/>
            <a:ext cx="354862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Raw material:</a:t>
            </a:r>
            <a:endParaRPr lang="cs-CZ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Imported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: Radiolarite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White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Carpathians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erratic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flint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Northern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Moravia /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Southern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Poland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Isolated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implements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porcelanite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Eastern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Bohemia?), rock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crystal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(Bohemian-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Moravian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Highland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Alps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?), and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obsidian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(Tokaj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Mts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Mostly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gravels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within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a distance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dozens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kilometers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Stránská skála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cherts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outcrops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were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not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utilized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Technology: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While a high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proportion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of irregular blades is present, large blade cores are missing.</a:t>
            </a:r>
          </a:p>
          <a:p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contrast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while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bladelet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cores are frequent,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bladele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 (including backed forms) are almost missing (as a result of survey gap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Typology: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Common UP forms including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endscrapers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(both steeply retouched and flat), burins (including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carinated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forms) and retouched blades.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backed 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microblade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agaidak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Muralovka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-type m</a:t>
            </a:r>
            <a:r>
              <a:rPr lang="en-U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icroliths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(excavation or survey gap? - or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actually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absent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?).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5942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12779"/>
          </a:xfrm>
          <a:prstGeom prst="rect">
            <a:avLst/>
          </a:prstGeom>
        </p:spPr>
      </p:pic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112279" y="107576"/>
            <a:ext cx="8229600" cy="417512"/>
          </a:xfrm>
        </p:spPr>
        <p:txBody>
          <a:bodyPr/>
          <a:lstStyle/>
          <a:p>
            <a:pPr algn="l" eaLnBrk="1" hangingPunct="1"/>
            <a:r>
              <a:rPr lang="cs-CZ" altLang="cs-CZ" sz="2000" b="1" dirty="0">
                <a:solidFill>
                  <a:schemeClr val="bg1"/>
                </a:solidFill>
                <a:latin typeface="Arial Black" panose="020B0A04020102020204" pitchFamily="34" charset="0"/>
              </a:rPr>
              <a:t>Mohelno-</a:t>
            </a:r>
            <a:r>
              <a:rPr lang="cs-CZ" altLang="cs-CZ" sz="2000" b="1" dirty="0" err="1">
                <a:solidFill>
                  <a:schemeClr val="bg1"/>
                </a:solidFill>
                <a:latin typeface="Arial Black" panose="020B0A04020102020204" pitchFamily="34" charset="0"/>
              </a:rPr>
              <a:t>Plevovc</a:t>
            </a:r>
            <a:r>
              <a:rPr lang="en-US" altLang="cs-CZ" sz="2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</a:t>
            </a:r>
            <a:endParaRPr lang="cs-CZ" altLang="cs-CZ" sz="2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12279" y="4289195"/>
            <a:ext cx="11954030" cy="3416320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Th</a:t>
            </a:r>
            <a:r>
              <a:rPr lang="cs-CZ" dirty="0" smtClean="0"/>
              <a:t>e Mohelno</a:t>
            </a:r>
            <a:r>
              <a:rPr lang="en-US" dirty="0" smtClean="0"/>
              <a:t> </a:t>
            </a:r>
            <a:r>
              <a:rPr lang="en-US" dirty="0"/>
              <a:t>reservoir is a part of the </a:t>
            </a:r>
            <a:r>
              <a:rPr lang="en-US" dirty="0" smtClean="0"/>
              <a:t>Dale</a:t>
            </a:r>
            <a:r>
              <a:rPr lang="cs-CZ" dirty="0" smtClean="0"/>
              <a:t>š</a:t>
            </a:r>
            <a:r>
              <a:rPr lang="en-US" dirty="0" smtClean="0"/>
              <a:t>ice pumped-storage</a:t>
            </a:r>
            <a:r>
              <a:rPr lang="cs-CZ" dirty="0" smtClean="0"/>
              <a:t> </a:t>
            </a:r>
            <a:r>
              <a:rPr lang="en-US" dirty="0" smtClean="0"/>
              <a:t>hydroelectric </a:t>
            </a:r>
            <a:r>
              <a:rPr lang="en-US" dirty="0"/>
              <a:t>power plant. Since the end of the 1970s</a:t>
            </a:r>
            <a:r>
              <a:rPr lang="en-US" dirty="0" smtClean="0"/>
              <a:t>,</a:t>
            </a:r>
            <a:r>
              <a:rPr lang="cs-CZ" dirty="0" smtClean="0"/>
              <a:t> </a:t>
            </a:r>
            <a:r>
              <a:rPr lang="en-US" dirty="0" smtClean="0"/>
              <a:t>the location</a:t>
            </a:r>
            <a:r>
              <a:rPr lang="cs-CZ" dirty="0" smtClean="0"/>
              <a:t> </a:t>
            </a:r>
            <a:r>
              <a:rPr lang="en-US" dirty="0" smtClean="0"/>
              <a:t>has </a:t>
            </a:r>
            <a:r>
              <a:rPr lang="en-US" dirty="0"/>
              <a:t>been continuously disturbed by erosion caused by </a:t>
            </a:r>
            <a:r>
              <a:rPr lang="en-US" dirty="0" smtClean="0"/>
              <a:t>fluctuating</a:t>
            </a:r>
            <a:r>
              <a:rPr lang="cs-CZ" dirty="0" smtClean="0"/>
              <a:t> </a:t>
            </a:r>
            <a:r>
              <a:rPr lang="en-US" dirty="0" smtClean="0"/>
              <a:t>water </a:t>
            </a:r>
            <a:r>
              <a:rPr lang="en-US" dirty="0"/>
              <a:t>levels. The water level rises and falls up to </a:t>
            </a:r>
            <a:r>
              <a:rPr lang="cs-CZ" dirty="0" smtClean="0"/>
              <a:t>8-</a:t>
            </a:r>
            <a:r>
              <a:rPr lang="en-US" dirty="0" smtClean="0"/>
              <a:t>1</a:t>
            </a:r>
            <a:r>
              <a:rPr lang="cs-CZ" dirty="0" smtClean="0"/>
              <a:t>2</a:t>
            </a:r>
            <a:r>
              <a:rPr lang="en-US" dirty="0" smtClean="0"/>
              <a:t> </a:t>
            </a:r>
            <a:r>
              <a:rPr lang="en-US" dirty="0"/>
              <a:t>m, </a:t>
            </a:r>
            <a:r>
              <a:rPr lang="en-US" dirty="0" smtClean="0"/>
              <a:t>often</a:t>
            </a:r>
            <a:r>
              <a:rPr lang="cs-CZ" dirty="0" smtClean="0"/>
              <a:t> </a:t>
            </a:r>
            <a:r>
              <a:rPr lang="en-US" dirty="0" smtClean="0"/>
              <a:t>on </a:t>
            </a:r>
            <a:r>
              <a:rPr lang="en-US" dirty="0"/>
              <a:t>a daily basis</a:t>
            </a:r>
            <a:r>
              <a:rPr lang="en-US" dirty="0" smtClean="0"/>
              <a:t>.</a:t>
            </a:r>
            <a:endParaRPr lang="cs-CZ" dirty="0" smtClean="0"/>
          </a:p>
          <a:p>
            <a:endParaRPr lang="cs-CZ" dirty="0"/>
          </a:p>
          <a:p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site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excavated</a:t>
            </a:r>
            <a:r>
              <a:rPr lang="cs-CZ" dirty="0" smtClean="0"/>
              <a:t> </a:t>
            </a:r>
            <a:r>
              <a:rPr lang="cs-CZ" dirty="0" err="1" smtClean="0"/>
              <a:t>since</a:t>
            </a:r>
            <a:r>
              <a:rPr lang="cs-CZ" dirty="0" smtClean="0"/>
              <a:t> 2013 by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authors</a:t>
            </a:r>
            <a:r>
              <a:rPr lang="cs-CZ" dirty="0" smtClean="0"/>
              <a:t>. </a:t>
            </a:r>
            <a:r>
              <a:rPr lang="cs-CZ" dirty="0" err="1" smtClean="0"/>
              <a:t>Two</a:t>
            </a:r>
            <a:r>
              <a:rPr lang="cs-CZ" dirty="0" smtClean="0"/>
              <a:t> stone </a:t>
            </a:r>
            <a:r>
              <a:rPr lang="cs-CZ" dirty="0" err="1" smtClean="0"/>
              <a:t>structures</a:t>
            </a:r>
            <a:r>
              <a:rPr lang="cs-CZ" dirty="0" smtClean="0"/>
              <a:t> </a:t>
            </a:r>
            <a:r>
              <a:rPr lang="cs-CZ" dirty="0" err="1" smtClean="0"/>
              <a:t>were</a:t>
            </a:r>
            <a:r>
              <a:rPr lang="cs-CZ" dirty="0" smtClean="0"/>
              <a:t> </a:t>
            </a:r>
            <a:r>
              <a:rPr lang="cs-CZ" dirty="0" err="1" smtClean="0"/>
              <a:t>excavated</a:t>
            </a:r>
            <a:r>
              <a:rPr lang="cs-CZ" dirty="0" smtClean="0"/>
              <a:t> and </a:t>
            </a:r>
            <a:r>
              <a:rPr lang="cs-CZ" dirty="0" err="1" smtClean="0"/>
              <a:t>two</a:t>
            </a:r>
            <a:r>
              <a:rPr lang="cs-CZ" dirty="0" smtClean="0"/>
              <a:t> </a:t>
            </a:r>
            <a:r>
              <a:rPr lang="cs-CZ" dirty="0" err="1" smtClean="0"/>
              <a:t>recently</a:t>
            </a:r>
            <a:r>
              <a:rPr lang="cs-CZ" dirty="0" smtClean="0"/>
              <a:t> </a:t>
            </a:r>
            <a:r>
              <a:rPr lang="cs-CZ" dirty="0" err="1" smtClean="0"/>
              <a:t>discovered</a:t>
            </a:r>
            <a:r>
              <a:rPr lang="cs-CZ" dirty="0" smtClean="0"/>
              <a:t> stone </a:t>
            </a:r>
            <a:r>
              <a:rPr lang="cs-CZ" dirty="0" err="1" smtClean="0"/>
              <a:t>structures</a:t>
            </a:r>
            <a:r>
              <a:rPr lang="cs-CZ" dirty="0" smtClean="0"/>
              <a:t> </a:t>
            </a:r>
            <a:r>
              <a:rPr lang="cs-CZ" dirty="0" err="1" smtClean="0"/>
              <a:t>will</a:t>
            </a:r>
            <a:r>
              <a:rPr lang="cs-CZ" dirty="0" smtClean="0"/>
              <a:t> </a:t>
            </a:r>
            <a:r>
              <a:rPr lang="cs-CZ" dirty="0" err="1" smtClean="0"/>
              <a:t>be</a:t>
            </a:r>
            <a:r>
              <a:rPr lang="cs-CZ" dirty="0" smtClean="0"/>
              <a:t> </a:t>
            </a:r>
            <a:r>
              <a:rPr lang="cs-CZ" dirty="0" err="1" smtClean="0"/>
              <a:t>excavated</a:t>
            </a:r>
            <a:r>
              <a:rPr lang="cs-CZ" dirty="0" smtClean="0"/>
              <a:t> as </a:t>
            </a:r>
            <a:r>
              <a:rPr lang="cs-CZ" dirty="0" err="1" smtClean="0"/>
              <a:t>soon</a:t>
            </a:r>
            <a:r>
              <a:rPr lang="cs-CZ" dirty="0" smtClean="0"/>
              <a:t> as </a:t>
            </a:r>
            <a:r>
              <a:rPr lang="cs-CZ" dirty="0" err="1" smtClean="0"/>
              <a:t>possible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en-US" dirty="0" smtClean="0"/>
              <a:t>Analysis </a:t>
            </a:r>
            <a:r>
              <a:rPr lang="en-US" dirty="0"/>
              <a:t>of osteological material from KSB indicates the </a:t>
            </a:r>
            <a:r>
              <a:rPr lang="en-US" dirty="0" smtClean="0"/>
              <a:t>presence</a:t>
            </a:r>
            <a:r>
              <a:rPr lang="cs-CZ" dirty="0" smtClean="0"/>
              <a:t> </a:t>
            </a:r>
            <a:r>
              <a:rPr lang="en-US" dirty="0" smtClean="0"/>
              <a:t>of </a:t>
            </a:r>
            <a:r>
              <a:rPr lang="en-US" dirty="0"/>
              <a:t>horse (</a:t>
            </a:r>
            <a:r>
              <a:rPr lang="en-US" i="1" dirty="0" err="1"/>
              <a:t>Equus</a:t>
            </a:r>
            <a:r>
              <a:rPr lang="en-US" i="1" dirty="0"/>
              <a:t> </a:t>
            </a:r>
            <a:r>
              <a:rPr lang="en-US" i="1" dirty="0" err="1"/>
              <a:t>caballus</a:t>
            </a:r>
            <a:r>
              <a:rPr lang="en-US" dirty="0"/>
              <a:t>) and reindeer (</a:t>
            </a:r>
            <a:r>
              <a:rPr lang="en-US" i="1" dirty="0"/>
              <a:t>Rangifer </a:t>
            </a:r>
            <a:r>
              <a:rPr lang="en-US" i="1" dirty="0" err="1"/>
              <a:t>tarandus</a:t>
            </a:r>
            <a:r>
              <a:rPr lang="en-US" dirty="0" smtClean="0"/>
              <a:t>).</a:t>
            </a:r>
            <a:endParaRPr lang="cs-CZ" dirty="0" smtClean="0"/>
          </a:p>
          <a:p>
            <a:endParaRPr lang="cs-CZ" dirty="0"/>
          </a:p>
          <a:p>
            <a:r>
              <a:rPr lang="en-US" dirty="0"/>
              <a:t>The dominant charcoal species was birch (</a:t>
            </a:r>
            <a:r>
              <a:rPr lang="en-US" i="1" dirty="0" err="1"/>
              <a:t>Betula</a:t>
            </a:r>
            <a:r>
              <a:rPr lang="en-US" dirty="0"/>
              <a:t> sp., </a:t>
            </a:r>
            <a:r>
              <a:rPr lang="en-US" dirty="0" smtClean="0"/>
              <a:t>percentage</a:t>
            </a:r>
            <a:r>
              <a:rPr lang="cs-CZ" dirty="0" smtClean="0"/>
              <a:t> </a:t>
            </a:r>
            <a:r>
              <a:rPr lang="en-US" dirty="0" smtClean="0"/>
              <a:t>proportion </a:t>
            </a:r>
            <a:r>
              <a:rPr lang="en-US" dirty="0"/>
              <a:t>60%), other common taxa was </a:t>
            </a:r>
            <a:r>
              <a:rPr lang="en-US" dirty="0" smtClean="0"/>
              <a:t>juniper</a:t>
            </a:r>
            <a:r>
              <a:rPr lang="cs-CZ" dirty="0" smtClean="0"/>
              <a:t> </a:t>
            </a:r>
            <a:r>
              <a:rPr lang="en-US" dirty="0" smtClean="0"/>
              <a:t>(</a:t>
            </a:r>
            <a:r>
              <a:rPr lang="en-US" i="1" dirty="0" err="1" smtClean="0"/>
              <a:t>Juniperus</a:t>
            </a:r>
            <a:r>
              <a:rPr lang="cs-CZ" dirty="0" smtClean="0"/>
              <a:t> </a:t>
            </a:r>
            <a:r>
              <a:rPr lang="en-US" dirty="0" smtClean="0"/>
              <a:t>sp</a:t>
            </a:r>
            <a:r>
              <a:rPr lang="en-US" dirty="0"/>
              <a:t>., percentage proportion 30%) and only rare occurrences </a:t>
            </a:r>
            <a:r>
              <a:rPr lang="en-US" dirty="0" smtClean="0"/>
              <a:t>of</a:t>
            </a:r>
            <a:r>
              <a:rPr lang="cs-CZ" dirty="0" smtClean="0"/>
              <a:t> </a:t>
            </a:r>
            <a:r>
              <a:rPr lang="en-US" dirty="0" smtClean="0"/>
              <a:t>willow </a:t>
            </a:r>
            <a:r>
              <a:rPr lang="en-US" dirty="0"/>
              <a:t>(</a:t>
            </a:r>
            <a:r>
              <a:rPr lang="en-US" i="1" dirty="0"/>
              <a:t>Salix</a:t>
            </a:r>
            <a:r>
              <a:rPr lang="en-US" dirty="0"/>
              <a:t> sp., percentage proportion 1.7</a:t>
            </a:r>
            <a:r>
              <a:rPr lang="en-US" dirty="0" smtClean="0"/>
              <a:t>%)</a:t>
            </a:r>
            <a:r>
              <a:rPr lang="cs-CZ" dirty="0" smtClean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Vacciniaceae</a:t>
            </a:r>
            <a:r>
              <a:rPr lang="cs-CZ" dirty="0" smtClean="0"/>
              <a:t> </a:t>
            </a:r>
            <a:r>
              <a:rPr lang="en-US" dirty="0" smtClean="0"/>
              <a:t>(</a:t>
            </a:r>
            <a:r>
              <a:rPr lang="en-US" dirty="0"/>
              <a:t>percentage proportion 8.3%) were recorded.</a:t>
            </a:r>
          </a:p>
        </p:txBody>
      </p:sp>
    </p:spTree>
    <p:extLst>
      <p:ext uri="{BB962C8B-B14F-4D97-AF65-F5344CB8AC3E}">
        <p14:creationId xmlns:p14="http://schemas.microsoft.com/office/powerpoint/2010/main" val="274660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807</TotalTime>
  <Words>968</Words>
  <Application>Microsoft Office PowerPoint</Application>
  <PresentationFormat>Širokoúhlá obrazovka</PresentationFormat>
  <Paragraphs>104</Paragraphs>
  <Slides>17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Times New Roman</vt:lpstr>
      <vt:lpstr>Motiv Office</vt:lpstr>
      <vt:lpstr>LGM in Moravia:  An Archaeological approach</vt:lpstr>
      <vt:lpstr>Moravia, its geographical position, and migration routes</vt:lpstr>
      <vt:lpstr>Dating: Stránská skála IV &amp; Mohelno-Plevovce</vt:lpstr>
      <vt:lpstr>Stránská skála IV</vt:lpstr>
      <vt:lpstr>Stránská skála IV</vt:lpstr>
      <vt:lpstr>Stránská skála IV</vt:lpstr>
      <vt:lpstr>Stránská skála IV</vt:lpstr>
      <vt:lpstr>Stránská skála IV</vt:lpstr>
      <vt:lpstr>Mohelno-Plevovce</vt:lpstr>
      <vt:lpstr>Stone structures </vt:lpstr>
      <vt:lpstr>Mohelno</vt:lpstr>
      <vt:lpstr>Comparison: Topography</vt:lpstr>
      <vt:lpstr>Imported raw materials (Brno as a reference point, in direct lines)</vt:lpstr>
      <vt:lpstr>Comparison: Raw material supply</vt:lpstr>
      <vt:lpstr>Comparison: Technology</vt:lpstr>
      <vt:lpstr>Comparison: Typology</vt:lpstr>
      <vt:lpstr>Concluding remarks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LGM in Moravia:  An Archaeological approach</dc:title>
  <dc:creator>User</dc:creator>
  <cp:lastModifiedBy>User</cp:lastModifiedBy>
  <cp:revision>49</cp:revision>
  <cp:lastPrinted>2019-03-06T13:48:29Z</cp:lastPrinted>
  <dcterms:created xsi:type="dcterms:W3CDTF">2019-02-27T10:01:08Z</dcterms:created>
  <dcterms:modified xsi:type="dcterms:W3CDTF">2019-03-18T11:34:32Z</dcterms:modified>
</cp:coreProperties>
</file>